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6" r:id="rId1"/>
  </p:sldMasterIdLst>
  <p:notesMasterIdLst>
    <p:notesMasterId r:id="rId15"/>
  </p:notesMasterIdLst>
  <p:handoutMasterIdLst>
    <p:handoutMasterId r:id="rId16"/>
  </p:handoutMasterIdLst>
  <p:sldIdLst>
    <p:sldId id="435" r:id="rId2"/>
    <p:sldId id="440" r:id="rId3"/>
    <p:sldId id="442" r:id="rId4"/>
    <p:sldId id="468" r:id="rId5"/>
    <p:sldId id="400" r:id="rId6"/>
    <p:sldId id="469" r:id="rId7"/>
    <p:sldId id="470" r:id="rId8"/>
    <p:sldId id="471" r:id="rId9"/>
    <p:sldId id="472" r:id="rId10"/>
    <p:sldId id="473" r:id="rId11"/>
    <p:sldId id="474" r:id="rId12"/>
    <p:sldId id="475" r:id="rId13"/>
    <p:sldId id="294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Главная страница" id="{4530AD0D-2BAF-43DC-B842-E0BDC5598D05}">
          <p14:sldIdLst>
            <p14:sldId id="435"/>
            <p14:sldId id="440"/>
            <p14:sldId id="442"/>
            <p14:sldId id="468"/>
            <p14:sldId id="400"/>
            <p14:sldId id="469"/>
            <p14:sldId id="470"/>
            <p14:sldId id="471"/>
            <p14:sldId id="472"/>
            <p14:sldId id="473"/>
            <p14:sldId id="474"/>
            <p14:sldId id="475"/>
          </p14:sldIdLst>
        </p14:section>
        <p14:section name="Раздел без заголовка" id="{8073CD6D-1431-4247-B54C-2EF82D6F0F2D}">
          <p14:sldIdLst>
            <p14:sldId id="29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atyana" initials="T" lastIdx="1" clrIdx="0">
    <p:extLst>
      <p:ext uri="{19B8F6BF-5375-455C-9EA6-DF929625EA0E}">
        <p15:presenceInfo xmlns:p15="http://schemas.microsoft.com/office/powerpoint/2012/main" userId="Tatyan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E1902"/>
    <a:srgbClr val="262626"/>
    <a:srgbClr val="C24737"/>
    <a:srgbClr val="AA312D"/>
    <a:srgbClr val="3A13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Средний стиль 3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Средний стиль 1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52" autoAdjust="0"/>
    <p:restoredTop sz="95232" autoAdjust="0"/>
  </p:normalViewPr>
  <p:slideViewPr>
    <p:cSldViewPr>
      <p:cViewPr varScale="1">
        <p:scale>
          <a:sx n="63" d="100"/>
          <a:sy n="63" d="100"/>
        </p:scale>
        <p:origin x="1396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4B4FE753-79C2-4D22-8E2E-1465587E9E0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5758478-DC22-49BC-B62F-22796E48F8C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40E33B-F23E-45B1-B5F5-F4D32104A4B0}" type="datetimeFigureOut">
              <a:rPr lang="ru-RU" smtClean="0"/>
              <a:pPr/>
              <a:t>12.03.2025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65B046D-BE73-4F1B-8481-66D878430E8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24D28E4-A779-4853-824D-BD2BEF104EE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C738BC-42D3-44D5-979B-0A4E9B450AF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187773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DAACA7-CFDD-4ECE-B822-F4A48D73B23A}" type="datetimeFigureOut">
              <a:rPr lang="ru-RU" smtClean="0"/>
              <a:pPr/>
              <a:t>12.03.2025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5BB9C9-0F8E-44D0-B5FE-C3D6FDDE45E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393320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A1AFD1-091F-4E14-BDB3-F231464CDA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30984D8-140C-4DD6-AA79-AF9928CACD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A2A67FB-9C1F-4B7F-8773-9F9E78E98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F348973-2C58-49FE-8C86-968CAE686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9BDC30E-88DA-4569-9EA7-C3D7486BE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66E6E-77CA-4186-9E52-95A3DBDF425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2646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109807-4C2C-4DCB-AFEF-BEE8CE11E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C1FBCFE-4C73-4F81-8543-BEBA2CAA3B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DC66D4F-59F5-4F99-B3CE-04788D274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77B3B54-C8FE-4A0F-B7A6-00929A975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24261C5-312D-4B9D-8479-DCBBE617A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66E6E-77CA-4186-9E52-95A3DBDF425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6519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990EB6C-9388-4D3C-9BD1-EF259E6BB1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AA9284D-8EF1-4EC9-BBDE-519FEE83B6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CFC5E3C-A5E3-4650-9CEC-4529D2C20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BC5548E-64DA-479F-A11C-1CD459BB9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3955A18-6DA8-41D4-BF7A-1FFB4A494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66E6E-77CA-4186-9E52-95A3DBDF425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82182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4">
            <a:extLst>
              <a:ext uri="{FF2B5EF4-FFF2-40B4-BE49-F238E27FC236}">
                <a16:creationId xmlns:a16="http://schemas.microsoft.com/office/drawing/2014/main" id="{35D38D52-6D28-425A-B879-528425AE12C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87108BB-374B-4CFE-A007-1F9C7AB66D7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36579669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85DE84-AB6A-4FF0-971F-138DCFB45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ABFA448-8748-4770-BA4E-B58BCB841D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DEB1328-CEC4-4190-A5E2-FAE823642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C1C3357-2CEC-4840-B1EB-1F5AA21C7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E072EEE-49EC-4513-A84D-474D6D303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66E6E-77CA-4186-9E52-95A3DBDF425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7448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410BDD-A054-4B00-A581-ECA232898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EB347D6-A1E4-4353-A552-DA32C57773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9442CD7-848B-4A76-83E8-8DAD88F9C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2D8E8CA-4197-47D2-AA67-3636ADC2E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D98346F-0C7C-4C5B-99A5-6F275D701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66E6E-77CA-4186-9E52-95A3DBDF425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9745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6799BD-40DA-4A81-AAB0-B6625BADA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5EECD50-E2A6-495C-B018-3EE544B04D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6C5E60E-195E-4859-A4AA-021365F438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20FABBD-255B-4F65-940F-86D918013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7053DA3-7BBA-458E-960E-EDB6F653F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427234C-BD64-4FDD-98EA-38895BA5B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66E6E-77CA-4186-9E52-95A3DBDF425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0673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375286-8C5C-490D-815C-2A2167BF3A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1FD5CB5-0564-439C-9517-F52E1FA06C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509449F-954C-43C9-AC8F-1CABB3FA4E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14FFADD-4881-488E-BB88-82DB5D58BA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9DA588D-1823-438A-B88D-D45B793C42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EDC41B6-F72A-4200-BB8F-5FD5E3E51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A3A0479-B20E-40DD-9C9B-FD925378B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B04517F-0ABC-4367-AB77-E5E57089F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66E6E-77CA-4186-9E52-95A3DBDF425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407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02D575-2DE6-4BF5-8A58-6973B6246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40BB087-7F41-4BDC-B464-E7520F670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D73038C-E964-4E34-BDAB-BE1C967A2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1EA90B6-AB5C-4805-8AD5-815628023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66E6E-77CA-4186-9E52-95A3DBDF425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5132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6C3277B-E885-40B8-9BE0-659DBC9D7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1B533AE-F71D-476A-B410-F31C67665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C5AC57B-9AFE-49D8-AEDC-C553F34DD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66E6E-77CA-4186-9E52-95A3DBDF425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0963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724E79-E64E-4373-8753-676EF47EA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5E830D0-9BF2-4E7D-8586-810291FAC3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A528121-5F4B-49B5-89AD-E74FDE78FA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1880EC5-A783-4C68-B8F3-A04285E00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6C28701-B11B-460C-B91E-0001234F7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9EB64B9-003F-4F99-AAE2-A58C62468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66E6E-77CA-4186-9E52-95A3DBDF425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0768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3772C3-1C05-45D8-87A8-0FE53D81A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5CD6873-B3F4-44FA-A139-8E91F2318C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721F701-E388-4C45-90C9-2C89379A86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96D9BAB-03AB-4DA7-9DE3-834FA38C7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B313307-6960-4D19-8C25-AB69900DF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EDC1EEF-9347-4437-B0CD-0EF499E8E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66E6E-77CA-4186-9E52-95A3DBDF425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3574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E36599-3303-4E3B-8B2D-DE1F1535C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CE0407F-2B18-4978-80AF-B9D078527F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9BEB852-9288-4248-9991-A151A0A355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FE5CAE8-1965-4A82-AD13-A076B08EA7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C031BA8-7A82-4BB0-B8FE-BE148E0A0B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566E6E-77CA-4186-9E52-95A3DBDF425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3808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7" r:id="rId1"/>
    <p:sldLayoutId id="2147483808" r:id="rId2"/>
    <p:sldLayoutId id="2147483809" r:id="rId3"/>
    <p:sldLayoutId id="2147483810" r:id="rId4"/>
    <p:sldLayoutId id="2147483811" r:id="rId5"/>
    <p:sldLayoutId id="2147483812" r:id="rId6"/>
    <p:sldLayoutId id="2147483813" r:id="rId7"/>
    <p:sldLayoutId id="2147483814" r:id="rId8"/>
    <p:sldLayoutId id="2147483815" r:id="rId9"/>
    <p:sldLayoutId id="2147483816" r:id="rId10"/>
    <p:sldLayoutId id="2147483817" r:id="rId11"/>
    <p:sldLayoutId id="2147483818" r:id="rId12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DB19EF-3D89-4DDD-8360-73CD20A3F0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1039" y="2708920"/>
            <a:ext cx="3518236" cy="288911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 defTabSz="914400"/>
            <a:r>
              <a:rPr lang="ru-RU" sz="2900" dirty="0"/>
              <a:t>Общество с ограниченной ответственностью «ГЕНРИ»</a:t>
            </a:r>
            <a:br>
              <a:rPr lang="ru-RU" sz="2900" dirty="0"/>
            </a:br>
            <a:br>
              <a:rPr lang="ru-RU" sz="2900" dirty="0"/>
            </a:br>
            <a:r>
              <a:rPr lang="ru-RU" sz="2900" dirty="0"/>
              <a:t>Аккредитованный партнер РЭЦ</a:t>
            </a:r>
            <a:endParaRPr lang="en-US" sz="2900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E49CC64F-7275-4E33-961B-0C5CDC4398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0" y="0"/>
            <a:ext cx="5391039" cy="6858000"/>
          </a:xfrm>
          <a:custGeom>
            <a:avLst/>
            <a:gdLst>
              <a:gd name="connsiteX0" fmla="*/ 7188051 w 7188051"/>
              <a:gd name="connsiteY0" fmla="*/ 6858000 h 6858000"/>
              <a:gd name="connsiteX1" fmla="*/ 108694 w 7188051"/>
              <a:gd name="connsiteY1" fmla="*/ 6858000 h 6858000"/>
              <a:gd name="connsiteX2" fmla="*/ 79127 w 7188051"/>
              <a:gd name="connsiteY2" fmla="*/ 6681235 h 6858000"/>
              <a:gd name="connsiteX3" fmla="*/ 0 w 7188051"/>
              <a:gd name="connsiteY3" fmla="*/ 5565888 h 6858000"/>
              <a:gd name="connsiteX4" fmla="*/ 2190696 w 7188051"/>
              <a:gd name="connsiteY4" fmla="*/ 145339 h 6858000"/>
              <a:gd name="connsiteX5" fmla="*/ 2339431 w 7188051"/>
              <a:gd name="connsiteY5" fmla="*/ 0 h 6858000"/>
              <a:gd name="connsiteX6" fmla="*/ 7188051 w 7188051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88051" h="6858000">
                <a:moveTo>
                  <a:pt x="7188051" y="6858000"/>
                </a:moveTo>
                <a:lnTo>
                  <a:pt x="108694" y="6858000"/>
                </a:lnTo>
                <a:lnTo>
                  <a:pt x="79127" y="6681235"/>
                </a:lnTo>
                <a:cubicBezTo>
                  <a:pt x="26981" y="6316967"/>
                  <a:pt x="0" y="5944579"/>
                  <a:pt x="0" y="5565888"/>
                </a:cubicBezTo>
                <a:cubicBezTo>
                  <a:pt x="0" y="3459953"/>
                  <a:pt x="834428" y="1548908"/>
                  <a:pt x="2190696" y="145339"/>
                </a:cubicBezTo>
                <a:lnTo>
                  <a:pt x="2339431" y="0"/>
                </a:lnTo>
                <a:lnTo>
                  <a:pt x="7188051" y="0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3D4486BD-43EB-4CCA-BAAF-130D435AD64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36" r="11778" b="3"/>
          <a:stretch/>
        </p:blipFill>
        <p:spPr>
          <a:xfrm>
            <a:off x="20" y="10"/>
            <a:ext cx="5271352" cy="6857990"/>
          </a:xfrm>
          <a:custGeom>
            <a:avLst/>
            <a:gdLst/>
            <a:ahLst/>
            <a:cxnLst/>
            <a:rect l="l" t="t" r="r" b="b"/>
            <a:pathLst>
              <a:path w="7028495" h="6858000">
                <a:moveTo>
                  <a:pt x="0" y="0"/>
                </a:moveTo>
                <a:lnTo>
                  <a:pt x="6915668" y="0"/>
                </a:lnTo>
                <a:lnTo>
                  <a:pt x="6952411" y="219663"/>
                </a:lnTo>
                <a:cubicBezTo>
                  <a:pt x="7002551" y="569921"/>
                  <a:pt x="7028495" y="927986"/>
                  <a:pt x="7028495" y="1292112"/>
                </a:cubicBezTo>
                <a:cubicBezTo>
                  <a:pt x="7028495" y="3343346"/>
                  <a:pt x="6205186" y="5202289"/>
                  <a:pt x="4870994" y="6556512"/>
                </a:cubicBezTo>
                <a:lnTo>
                  <a:pt x="4556185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3542982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B586C7-DA95-73BE-55AE-C92EC7B578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Группа 14">
            <a:extLst>
              <a:ext uri="{FF2B5EF4-FFF2-40B4-BE49-F238E27FC236}">
                <a16:creationId xmlns:a16="http://schemas.microsoft.com/office/drawing/2014/main" id="{4D54FBE3-531E-9DE2-F08D-BAA09DB4B7B1}"/>
              </a:ext>
            </a:extLst>
          </p:cNvPr>
          <p:cNvGrpSpPr/>
          <p:nvPr/>
        </p:nvGrpSpPr>
        <p:grpSpPr>
          <a:xfrm rot="13552649">
            <a:off x="3805" y="6093577"/>
            <a:ext cx="891052" cy="890673"/>
            <a:chOff x="6804248" y="4869160"/>
            <a:chExt cx="2014233" cy="2122063"/>
          </a:xfrm>
        </p:grpSpPr>
        <p:sp>
          <p:nvSpPr>
            <p:cNvPr id="6" name="Равнобедренный треугольник 5">
              <a:extLst>
                <a:ext uri="{FF2B5EF4-FFF2-40B4-BE49-F238E27FC236}">
                  <a16:creationId xmlns:a16="http://schemas.microsoft.com/office/drawing/2014/main" id="{399D8D83-1015-9AC6-0D93-15584EE07D80}"/>
                </a:ext>
              </a:extLst>
            </p:cNvPr>
            <p:cNvSpPr/>
            <p:nvPr/>
          </p:nvSpPr>
          <p:spPr>
            <a:xfrm>
              <a:off x="6804248" y="4869160"/>
              <a:ext cx="1711102" cy="2021512"/>
            </a:xfrm>
            <a:prstGeom prst="triangl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Равнобедренный треугольник 13">
              <a:extLst>
                <a:ext uri="{FF2B5EF4-FFF2-40B4-BE49-F238E27FC236}">
                  <a16:creationId xmlns:a16="http://schemas.microsoft.com/office/drawing/2014/main" id="{8317309F-EEB1-808D-EC66-32348EC9B313}"/>
                </a:ext>
              </a:extLst>
            </p:cNvPr>
            <p:cNvSpPr/>
            <p:nvPr/>
          </p:nvSpPr>
          <p:spPr>
            <a:xfrm rot="12600000">
              <a:off x="7597855" y="5362085"/>
              <a:ext cx="1220626" cy="1629138"/>
            </a:xfrm>
            <a:prstGeom prst="triangle">
              <a:avLst/>
            </a:prstGeom>
            <a:solidFill>
              <a:srgbClr val="3A13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D2F40AA7-0C48-94EB-0C05-F1E73D6D1025}"/>
              </a:ext>
            </a:extLst>
          </p:cNvPr>
          <p:cNvCxnSpPr>
            <a:cxnSpLocks/>
          </p:cNvCxnSpPr>
          <p:nvPr/>
        </p:nvCxnSpPr>
        <p:spPr>
          <a:xfrm>
            <a:off x="-20843" y="5279892"/>
            <a:ext cx="1640515" cy="1557907"/>
          </a:xfrm>
          <a:prstGeom prst="line">
            <a:avLst/>
          </a:prstGeom>
          <a:ln>
            <a:solidFill>
              <a:srgbClr val="3A1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69EAC01-CB65-5BE0-5D31-AA706AA3AA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87108BB-374B-4CFE-A007-1F9C7AB66D7B}" type="slidenum">
              <a:rPr lang="ru-RU" altLang="ru-RU" smtClean="0"/>
              <a:pPr>
                <a:defRPr/>
              </a:pPr>
              <a:t>10</a:t>
            </a:fld>
            <a:endParaRPr lang="ru-RU" altLang="ru-RU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08B9D191-C32F-D218-1DE6-A8E3ED986BD3}"/>
              </a:ext>
            </a:extLst>
          </p:cNvPr>
          <p:cNvSpPr txBox="1"/>
          <p:nvPr/>
        </p:nvSpPr>
        <p:spPr>
          <a:xfrm>
            <a:off x="556098" y="955750"/>
            <a:ext cx="7344816" cy="4085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ru-RU" dirty="0">
                <a:effectLst/>
                <a:ea typeface="Times New Roman" panose="02020603050405020304" pitchFamily="18" charset="0"/>
              </a:rPr>
              <a:t>Подготовка рекламных  и других  материалов для выставки</a:t>
            </a:r>
          </a:p>
          <a:p>
            <a:pPr algn="just">
              <a:spcBef>
                <a:spcPts val="1200"/>
              </a:spcBef>
            </a:pPr>
            <a:endParaRPr lang="ru-RU" dirty="0">
              <a:ea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1600" dirty="0"/>
              <a:t>Каталоги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1600" dirty="0"/>
              <a:t>Брошюры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1600" dirty="0"/>
              <a:t>Коммерческие предложения для всех типов клиентов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1600" dirty="0"/>
              <a:t>Визитные карточки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1600" dirty="0"/>
              <a:t>Анкеты для заполнения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1600" dirty="0"/>
              <a:t>Видеоролик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600" dirty="0" err="1"/>
              <a:t>Qr</a:t>
            </a:r>
            <a:r>
              <a:rPr lang="en-US" sz="1600" dirty="0"/>
              <a:t>-code</a:t>
            </a:r>
            <a:r>
              <a:rPr lang="ru-RU" sz="1600" dirty="0"/>
              <a:t> сайта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ru-RU" sz="16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ru-RU" sz="1600" dirty="0"/>
          </a:p>
        </p:txBody>
      </p:sp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92B71474-44EE-A0AF-6F9B-CA6D1F5D7277}"/>
              </a:ext>
            </a:extLst>
          </p:cNvPr>
          <p:cNvGrpSpPr/>
          <p:nvPr/>
        </p:nvGrpSpPr>
        <p:grpSpPr>
          <a:xfrm rot="13552649">
            <a:off x="3805" y="6093577"/>
            <a:ext cx="891052" cy="890673"/>
            <a:chOff x="6804248" y="4869160"/>
            <a:chExt cx="2014233" cy="2122063"/>
          </a:xfrm>
        </p:grpSpPr>
        <p:sp>
          <p:nvSpPr>
            <p:cNvPr id="5" name="Равнобедренный треугольник 4">
              <a:extLst>
                <a:ext uri="{FF2B5EF4-FFF2-40B4-BE49-F238E27FC236}">
                  <a16:creationId xmlns:a16="http://schemas.microsoft.com/office/drawing/2014/main" id="{5A889E55-219F-5A81-D110-37FA7EDA7D51}"/>
                </a:ext>
              </a:extLst>
            </p:cNvPr>
            <p:cNvSpPr/>
            <p:nvPr/>
          </p:nvSpPr>
          <p:spPr>
            <a:xfrm>
              <a:off x="6804248" y="4869160"/>
              <a:ext cx="1711102" cy="2021512"/>
            </a:xfrm>
            <a:prstGeom prst="triangl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Равнобедренный треугольник 8">
              <a:extLst>
                <a:ext uri="{FF2B5EF4-FFF2-40B4-BE49-F238E27FC236}">
                  <a16:creationId xmlns:a16="http://schemas.microsoft.com/office/drawing/2014/main" id="{3FEA21EC-7383-A274-327D-D5AFB34ACF2F}"/>
                </a:ext>
              </a:extLst>
            </p:cNvPr>
            <p:cNvSpPr/>
            <p:nvPr/>
          </p:nvSpPr>
          <p:spPr>
            <a:xfrm rot="12600000">
              <a:off x="7597855" y="5362085"/>
              <a:ext cx="1220626" cy="1629138"/>
            </a:xfrm>
            <a:prstGeom prst="triangle">
              <a:avLst/>
            </a:prstGeom>
            <a:solidFill>
              <a:srgbClr val="3A13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1A300B23-3606-60A6-09E7-774787A5E041}"/>
              </a:ext>
            </a:extLst>
          </p:cNvPr>
          <p:cNvCxnSpPr>
            <a:cxnSpLocks/>
          </p:cNvCxnSpPr>
          <p:nvPr/>
        </p:nvCxnSpPr>
        <p:spPr>
          <a:xfrm>
            <a:off x="-20843" y="5279892"/>
            <a:ext cx="1640515" cy="1557907"/>
          </a:xfrm>
          <a:prstGeom prst="line">
            <a:avLst/>
          </a:prstGeom>
          <a:ln>
            <a:solidFill>
              <a:srgbClr val="3A1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6B687643-D6D4-7962-977D-E1A16E82469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951714" y="-2012"/>
            <a:ext cx="1016074" cy="100800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87C125E5-CC45-E87B-59B1-740261BB911E}"/>
              </a:ext>
            </a:extLst>
          </p:cNvPr>
          <p:cNvSpPr txBox="1"/>
          <p:nvPr/>
        </p:nvSpPr>
        <p:spPr>
          <a:xfrm>
            <a:off x="215210" y="238876"/>
            <a:ext cx="545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+mj-lt"/>
              </a:rPr>
              <a:t>Агентство маркетингового инжиниринга «</a:t>
            </a:r>
            <a:r>
              <a:rPr lang="en-US" b="1" dirty="0">
                <a:solidFill>
                  <a:srgbClr val="C00000"/>
                </a:solidFill>
                <a:latin typeface="+mj-lt"/>
              </a:rPr>
              <a:t>Henry MR.</a:t>
            </a:r>
            <a:r>
              <a:rPr lang="ru-RU" b="1" dirty="0">
                <a:solidFill>
                  <a:srgbClr val="C00000"/>
                </a:solidFill>
                <a:latin typeface="+mj-lt"/>
              </a:rPr>
              <a:t>»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8F06043-1A32-ABB8-B2C6-779F84265675}"/>
              </a:ext>
            </a:extLst>
          </p:cNvPr>
          <p:cNvSpPr txBox="1"/>
          <p:nvPr/>
        </p:nvSpPr>
        <p:spPr>
          <a:xfrm>
            <a:off x="1475656" y="6538913"/>
            <a:ext cx="458216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/>
              <a:t>henrymr.com</a:t>
            </a:r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2468238935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7950FF-3F4D-2BC9-F8AB-E7CCAFFEBD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Группа 14">
            <a:extLst>
              <a:ext uri="{FF2B5EF4-FFF2-40B4-BE49-F238E27FC236}">
                <a16:creationId xmlns:a16="http://schemas.microsoft.com/office/drawing/2014/main" id="{4EB9BAD2-CCF1-8A18-136F-3A0EFDF9988E}"/>
              </a:ext>
            </a:extLst>
          </p:cNvPr>
          <p:cNvGrpSpPr/>
          <p:nvPr/>
        </p:nvGrpSpPr>
        <p:grpSpPr>
          <a:xfrm rot="13552649">
            <a:off x="3805" y="6093577"/>
            <a:ext cx="891052" cy="890673"/>
            <a:chOff x="6804248" y="4869160"/>
            <a:chExt cx="2014233" cy="2122063"/>
          </a:xfrm>
        </p:grpSpPr>
        <p:sp>
          <p:nvSpPr>
            <p:cNvPr id="6" name="Равнобедренный треугольник 5">
              <a:extLst>
                <a:ext uri="{FF2B5EF4-FFF2-40B4-BE49-F238E27FC236}">
                  <a16:creationId xmlns:a16="http://schemas.microsoft.com/office/drawing/2014/main" id="{75484EB4-BD8C-1E68-4777-38D21DE6C333}"/>
                </a:ext>
              </a:extLst>
            </p:cNvPr>
            <p:cNvSpPr/>
            <p:nvPr/>
          </p:nvSpPr>
          <p:spPr>
            <a:xfrm>
              <a:off x="6804248" y="4869160"/>
              <a:ext cx="1711102" cy="2021512"/>
            </a:xfrm>
            <a:prstGeom prst="triangl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Равнобедренный треугольник 13">
              <a:extLst>
                <a:ext uri="{FF2B5EF4-FFF2-40B4-BE49-F238E27FC236}">
                  <a16:creationId xmlns:a16="http://schemas.microsoft.com/office/drawing/2014/main" id="{6D9DB536-527F-612A-C8B1-0CC9FE0E48AC}"/>
                </a:ext>
              </a:extLst>
            </p:cNvPr>
            <p:cNvSpPr/>
            <p:nvPr/>
          </p:nvSpPr>
          <p:spPr>
            <a:xfrm rot="12600000">
              <a:off x="7597855" y="5362085"/>
              <a:ext cx="1220626" cy="1629138"/>
            </a:xfrm>
            <a:prstGeom prst="triangle">
              <a:avLst/>
            </a:prstGeom>
            <a:solidFill>
              <a:srgbClr val="3A13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9596C0E4-1BB9-3885-3D2F-9C7766E33BE8}"/>
              </a:ext>
            </a:extLst>
          </p:cNvPr>
          <p:cNvCxnSpPr>
            <a:cxnSpLocks/>
          </p:cNvCxnSpPr>
          <p:nvPr/>
        </p:nvCxnSpPr>
        <p:spPr>
          <a:xfrm>
            <a:off x="-20843" y="5279892"/>
            <a:ext cx="1640515" cy="1557907"/>
          </a:xfrm>
          <a:prstGeom prst="line">
            <a:avLst/>
          </a:prstGeom>
          <a:ln>
            <a:solidFill>
              <a:srgbClr val="3A1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8934A62-B0CB-7046-B0EE-84FE6AB4C39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87108BB-374B-4CFE-A007-1F9C7AB66D7B}" type="slidenum">
              <a:rPr lang="ru-RU" altLang="ru-RU" smtClean="0"/>
              <a:pPr>
                <a:defRPr/>
              </a:pPr>
              <a:t>11</a:t>
            </a:fld>
            <a:endParaRPr lang="ru-RU" altLang="ru-RU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5CDBB55F-262F-69C9-AC8E-BD88C78F5468}"/>
              </a:ext>
            </a:extLst>
          </p:cNvPr>
          <p:cNvSpPr txBox="1"/>
          <p:nvPr/>
        </p:nvSpPr>
        <p:spPr>
          <a:xfrm>
            <a:off x="556098" y="955750"/>
            <a:ext cx="7344816" cy="4455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ru-RU" dirty="0"/>
              <a:t>Выставочная команда</a:t>
            </a:r>
          </a:p>
          <a:p>
            <a:pPr algn="just">
              <a:spcBef>
                <a:spcPts val="1200"/>
              </a:spcBef>
            </a:pPr>
            <a:endParaRPr lang="ru-RU" dirty="0">
              <a:ea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1600" dirty="0"/>
              <a:t>Встречающий (распределяет поток, ведет статистику, собирает итоги дня)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1600" dirty="0"/>
              <a:t>2 менеджера по продажам (берут на себя клиентов категории </a:t>
            </a:r>
            <a:r>
              <a:rPr lang="en-US" sz="1600" dirty="0"/>
              <a:t>B, C)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1600" dirty="0"/>
              <a:t>Руководитель отдела продаж (проводит переговоры с клиентами категории А, В)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1600" dirty="0"/>
              <a:t>Генеральный директор (переговоры с ключевыми клиентами, подписание заранее подготовленных сделок)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1600" dirty="0"/>
              <a:t>Ответственный за закупки/технический специалист (в зависимости от профиля выставки и задач)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ru-RU" sz="16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ru-RU" sz="1600" dirty="0"/>
          </a:p>
        </p:txBody>
      </p:sp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CC5A9C82-D983-DF55-E53A-156CECFD2E9C}"/>
              </a:ext>
            </a:extLst>
          </p:cNvPr>
          <p:cNvGrpSpPr/>
          <p:nvPr/>
        </p:nvGrpSpPr>
        <p:grpSpPr>
          <a:xfrm rot="13552649">
            <a:off x="3805" y="6093577"/>
            <a:ext cx="891052" cy="890673"/>
            <a:chOff x="6804248" y="4869160"/>
            <a:chExt cx="2014233" cy="2122063"/>
          </a:xfrm>
        </p:grpSpPr>
        <p:sp>
          <p:nvSpPr>
            <p:cNvPr id="5" name="Равнобедренный треугольник 4">
              <a:extLst>
                <a:ext uri="{FF2B5EF4-FFF2-40B4-BE49-F238E27FC236}">
                  <a16:creationId xmlns:a16="http://schemas.microsoft.com/office/drawing/2014/main" id="{AE7F8AC0-C99D-BE24-6A84-AB8FEEEDC4D3}"/>
                </a:ext>
              </a:extLst>
            </p:cNvPr>
            <p:cNvSpPr/>
            <p:nvPr/>
          </p:nvSpPr>
          <p:spPr>
            <a:xfrm>
              <a:off x="6804248" y="4869160"/>
              <a:ext cx="1711102" cy="2021512"/>
            </a:xfrm>
            <a:prstGeom prst="triangl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Равнобедренный треугольник 8">
              <a:extLst>
                <a:ext uri="{FF2B5EF4-FFF2-40B4-BE49-F238E27FC236}">
                  <a16:creationId xmlns:a16="http://schemas.microsoft.com/office/drawing/2014/main" id="{9D5095ED-3AB4-7244-EC13-BAB8BE41EE19}"/>
                </a:ext>
              </a:extLst>
            </p:cNvPr>
            <p:cNvSpPr/>
            <p:nvPr/>
          </p:nvSpPr>
          <p:spPr>
            <a:xfrm rot="12600000">
              <a:off x="7597855" y="5362085"/>
              <a:ext cx="1220626" cy="1629138"/>
            </a:xfrm>
            <a:prstGeom prst="triangle">
              <a:avLst/>
            </a:prstGeom>
            <a:solidFill>
              <a:srgbClr val="3A13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24AB6674-2967-AFDD-F403-8DA0A360785F}"/>
              </a:ext>
            </a:extLst>
          </p:cNvPr>
          <p:cNvCxnSpPr>
            <a:cxnSpLocks/>
          </p:cNvCxnSpPr>
          <p:nvPr/>
        </p:nvCxnSpPr>
        <p:spPr>
          <a:xfrm>
            <a:off x="-20843" y="5279892"/>
            <a:ext cx="1640515" cy="1557907"/>
          </a:xfrm>
          <a:prstGeom prst="line">
            <a:avLst/>
          </a:prstGeom>
          <a:ln>
            <a:solidFill>
              <a:srgbClr val="3A1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060990F1-DEE5-9D56-1772-451647EF4A3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951714" y="-2012"/>
            <a:ext cx="1016074" cy="100800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C13A8999-4526-AD37-DB86-2BC3B78C73FC}"/>
              </a:ext>
            </a:extLst>
          </p:cNvPr>
          <p:cNvSpPr txBox="1"/>
          <p:nvPr/>
        </p:nvSpPr>
        <p:spPr>
          <a:xfrm>
            <a:off x="215210" y="238876"/>
            <a:ext cx="545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+mj-lt"/>
              </a:rPr>
              <a:t>Агентство маркетингового инжиниринга «</a:t>
            </a:r>
            <a:r>
              <a:rPr lang="en-US" b="1" dirty="0">
                <a:solidFill>
                  <a:srgbClr val="C00000"/>
                </a:solidFill>
                <a:latin typeface="+mj-lt"/>
              </a:rPr>
              <a:t>Henry MR.</a:t>
            </a:r>
            <a:r>
              <a:rPr lang="ru-RU" b="1" dirty="0">
                <a:solidFill>
                  <a:srgbClr val="C00000"/>
                </a:solidFill>
                <a:latin typeface="+mj-lt"/>
              </a:rPr>
              <a:t>»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4C0E425-A1B2-4D32-FA63-CAFDC3ECD963}"/>
              </a:ext>
            </a:extLst>
          </p:cNvPr>
          <p:cNvSpPr txBox="1"/>
          <p:nvPr/>
        </p:nvSpPr>
        <p:spPr>
          <a:xfrm>
            <a:off x="1475656" y="6538913"/>
            <a:ext cx="458216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/>
              <a:t>henrymr.com</a:t>
            </a:r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1879885099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FD01F7-9085-E9D6-3C74-8DA37E66ED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Группа 14">
            <a:extLst>
              <a:ext uri="{FF2B5EF4-FFF2-40B4-BE49-F238E27FC236}">
                <a16:creationId xmlns:a16="http://schemas.microsoft.com/office/drawing/2014/main" id="{E0B171F7-E25F-0D86-68D9-5C7B6117DBA1}"/>
              </a:ext>
            </a:extLst>
          </p:cNvPr>
          <p:cNvGrpSpPr/>
          <p:nvPr/>
        </p:nvGrpSpPr>
        <p:grpSpPr>
          <a:xfrm rot="13552649">
            <a:off x="3805" y="6093577"/>
            <a:ext cx="891052" cy="890673"/>
            <a:chOff x="6804248" y="4869160"/>
            <a:chExt cx="2014233" cy="2122063"/>
          </a:xfrm>
        </p:grpSpPr>
        <p:sp>
          <p:nvSpPr>
            <p:cNvPr id="6" name="Равнобедренный треугольник 5">
              <a:extLst>
                <a:ext uri="{FF2B5EF4-FFF2-40B4-BE49-F238E27FC236}">
                  <a16:creationId xmlns:a16="http://schemas.microsoft.com/office/drawing/2014/main" id="{2A667C4D-B621-D02A-AA05-EBE86B60B013}"/>
                </a:ext>
              </a:extLst>
            </p:cNvPr>
            <p:cNvSpPr/>
            <p:nvPr/>
          </p:nvSpPr>
          <p:spPr>
            <a:xfrm>
              <a:off x="6804248" y="4869160"/>
              <a:ext cx="1711102" cy="2021512"/>
            </a:xfrm>
            <a:prstGeom prst="triangl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Равнобедренный треугольник 13">
              <a:extLst>
                <a:ext uri="{FF2B5EF4-FFF2-40B4-BE49-F238E27FC236}">
                  <a16:creationId xmlns:a16="http://schemas.microsoft.com/office/drawing/2014/main" id="{15252018-D740-BFFD-18FB-7506D5CB6E18}"/>
                </a:ext>
              </a:extLst>
            </p:cNvPr>
            <p:cNvSpPr/>
            <p:nvPr/>
          </p:nvSpPr>
          <p:spPr>
            <a:xfrm rot="12600000">
              <a:off x="7597855" y="5362085"/>
              <a:ext cx="1220626" cy="1629138"/>
            </a:xfrm>
            <a:prstGeom prst="triangle">
              <a:avLst/>
            </a:prstGeom>
            <a:solidFill>
              <a:srgbClr val="3A13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A2FC4863-B86E-802E-3A08-80DBD511F345}"/>
              </a:ext>
            </a:extLst>
          </p:cNvPr>
          <p:cNvCxnSpPr>
            <a:cxnSpLocks/>
          </p:cNvCxnSpPr>
          <p:nvPr/>
        </p:nvCxnSpPr>
        <p:spPr>
          <a:xfrm>
            <a:off x="-20843" y="5279892"/>
            <a:ext cx="1640515" cy="1557907"/>
          </a:xfrm>
          <a:prstGeom prst="line">
            <a:avLst/>
          </a:prstGeom>
          <a:ln>
            <a:solidFill>
              <a:srgbClr val="3A1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3480624-148D-5CF4-2BE8-EF16BF6EBDC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87108BB-374B-4CFE-A007-1F9C7AB66D7B}" type="slidenum">
              <a:rPr lang="ru-RU" altLang="ru-RU" smtClean="0"/>
              <a:pPr>
                <a:defRPr/>
              </a:pPr>
              <a:t>12</a:t>
            </a:fld>
            <a:endParaRPr lang="ru-RU" altLang="ru-RU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BEB61428-A527-D823-E245-E6F9E3621133}"/>
              </a:ext>
            </a:extLst>
          </p:cNvPr>
          <p:cNvSpPr txBox="1"/>
          <p:nvPr/>
        </p:nvSpPr>
        <p:spPr>
          <a:xfrm>
            <a:off x="556098" y="955750"/>
            <a:ext cx="7344816" cy="2977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ru-RU" dirty="0"/>
              <a:t>Подведение итогов</a:t>
            </a:r>
          </a:p>
          <a:p>
            <a:pPr algn="just">
              <a:spcBef>
                <a:spcPts val="1200"/>
              </a:spcBef>
            </a:pPr>
            <a:endParaRPr lang="ru-RU" dirty="0">
              <a:ea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1600" dirty="0"/>
              <a:t>Анкеты все сшиты и распределены по ответственным менеджерам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1600" dirty="0"/>
              <a:t>Касание клиента не позднее 48 часов после переговоров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1600" dirty="0"/>
              <a:t>Каждый день итого сведен в общую таблицу и проставлены задачи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ru-RU" sz="16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ru-RU" sz="16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ru-RU" sz="1600" dirty="0"/>
          </a:p>
        </p:txBody>
      </p:sp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220F2F3E-DB9E-0D1A-2D7A-CD75B27B770B}"/>
              </a:ext>
            </a:extLst>
          </p:cNvPr>
          <p:cNvGrpSpPr/>
          <p:nvPr/>
        </p:nvGrpSpPr>
        <p:grpSpPr>
          <a:xfrm rot="13552649">
            <a:off x="3805" y="6093577"/>
            <a:ext cx="891052" cy="890673"/>
            <a:chOff x="6804248" y="4869160"/>
            <a:chExt cx="2014233" cy="2122063"/>
          </a:xfrm>
        </p:grpSpPr>
        <p:sp>
          <p:nvSpPr>
            <p:cNvPr id="5" name="Равнобедренный треугольник 4">
              <a:extLst>
                <a:ext uri="{FF2B5EF4-FFF2-40B4-BE49-F238E27FC236}">
                  <a16:creationId xmlns:a16="http://schemas.microsoft.com/office/drawing/2014/main" id="{10773009-8898-8649-11B8-2879B6F19043}"/>
                </a:ext>
              </a:extLst>
            </p:cNvPr>
            <p:cNvSpPr/>
            <p:nvPr/>
          </p:nvSpPr>
          <p:spPr>
            <a:xfrm>
              <a:off x="6804248" y="4869160"/>
              <a:ext cx="1711102" cy="2021512"/>
            </a:xfrm>
            <a:prstGeom prst="triangl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Равнобедренный треугольник 8">
              <a:extLst>
                <a:ext uri="{FF2B5EF4-FFF2-40B4-BE49-F238E27FC236}">
                  <a16:creationId xmlns:a16="http://schemas.microsoft.com/office/drawing/2014/main" id="{EE0CD67F-DBEA-1CCC-AD5D-4164C2E629A9}"/>
                </a:ext>
              </a:extLst>
            </p:cNvPr>
            <p:cNvSpPr/>
            <p:nvPr/>
          </p:nvSpPr>
          <p:spPr>
            <a:xfrm rot="12600000">
              <a:off x="7597855" y="5362085"/>
              <a:ext cx="1220626" cy="1629138"/>
            </a:xfrm>
            <a:prstGeom prst="triangle">
              <a:avLst/>
            </a:prstGeom>
            <a:solidFill>
              <a:srgbClr val="3A13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4C8629C3-07FF-0A54-DAA3-EFFCA316E9C1}"/>
              </a:ext>
            </a:extLst>
          </p:cNvPr>
          <p:cNvCxnSpPr>
            <a:cxnSpLocks/>
          </p:cNvCxnSpPr>
          <p:nvPr/>
        </p:nvCxnSpPr>
        <p:spPr>
          <a:xfrm>
            <a:off x="-20843" y="5279892"/>
            <a:ext cx="1640515" cy="1557907"/>
          </a:xfrm>
          <a:prstGeom prst="line">
            <a:avLst/>
          </a:prstGeom>
          <a:ln>
            <a:solidFill>
              <a:srgbClr val="3A1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D144D53D-D1EE-215F-2D11-F159E6BB963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951714" y="-2012"/>
            <a:ext cx="1016074" cy="100800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B7654073-FE06-7902-2E26-6105A3552FCE}"/>
              </a:ext>
            </a:extLst>
          </p:cNvPr>
          <p:cNvSpPr txBox="1"/>
          <p:nvPr/>
        </p:nvSpPr>
        <p:spPr>
          <a:xfrm>
            <a:off x="215210" y="238876"/>
            <a:ext cx="545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+mj-lt"/>
              </a:rPr>
              <a:t>Агентство маркетингового инжиниринга «</a:t>
            </a:r>
            <a:r>
              <a:rPr lang="en-US" b="1" dirty="0">
                <a:solidFill>
                  <a:srgbClr val="C00000"/>
                </a:solidFill>
                <a:latin typeface="+mj-lt"/>
              </a:rPr>
              <a:t>Henry MR.</a:t>
            </a:r>
            <a:r>
              <a:rPr lang="ru-RU" b="1" dirty="0">
                <a:solidFill>
                  <a:srgbClr val="C00000"/>
                </a:solidFill>
                <a:latin typeface="+mj-lt"/>
              </a:rPr>
              <a:t>»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BA71D09-04A0-727B-F4A1-A1CC8442E6C0}"/>
              </a:ext>
            </a:extLst>
          </p:cNvPr>
          <p:cNvSpPr txBox="1"/>
          <p:nvPr/>
        </p:nvSpPr>
        <p:spPr>
          <a:xfrm>
            <a:off x="1475656" y="6538913"/>
            <a:ext cx="458216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/>
              <a:t>henrymr.com</a:t>
            </a:r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1113498896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AEF25190-5367-45EB-9652-FD6C3889FC5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539552" y="1931415"/>
            <a:ext cx="2507499" cy="2488692"/>
          </a:xfrm>
          <a:prstGeom prst="rect">
            <a:avLst/>
          </a:prstGeom>
        </p:spPr>
      </p:pic>
      <p:pic>
        <p:nvPicPr>
          <p:cNvPr id="4" name="Рисунок 3" descr="Изображение выглядит как текст, Шрифт, символ, логотип&#10;&#10;Автоматически созданное описание">
            <a:extLst>
              <a:ext uri="{FF2B5EF4-FFF2-40B4-BE49-F238E27FC236}">
                <a16:creationId xmlns:a16="http://schemas.microsoft.com/office/drawing/2014/main" id="{B44074C4-11D5-8DC1-54B9-4CAB1E88BE2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764704"/>
            <a:ext cx="2507500" cy="482211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D69474B-C895-44FA-803A-BDEA0348D540}"/>
              </a:ext>
            </a:extLst>
          </p:cNvPr>
          <p:cNvSpPr txBox="1"/>
          <p:nvPr/>
        </p:nvSpPr>
        <p:spPr>
          <a:xfrm>
            <a:off x="3550738" y="2609606"/>
            <a:ext cx="3253510" cy="34478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/>
              <a:t>Сайт: henrymr.com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/>
              <a:t>Telegram: @henry_mr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dirty="0"/>
              <a:t>E-mail: henry@henrymr.com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12B241C5-7E45-AD52-638D-31E8FD2BC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0" y="6737460"/>
            <a:ext cx="9144000" cy="123364"/>
            <a:chOff x="1" y="6737460"/>
            <a:chExt cx="12192000" cy="123364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49503B28-6749-2F02-0050-2CC7D03CF6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6034320" y="703141"/>
              <a:ext cx="123362" cy="121920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5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AC3DEE37-9CE7-622C-B750-66998EDC2E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40559" y="4909383"/>
              <a:ext cx="123362" cy="3779520"/>
            </a:xfrm>
            <a:prstGeom prst="rect">
              <a:avLst/>
            </a:prstGeom>
            <a:gradFill>
              <a:gsLst>
                <a:gs pos="19000">
                  <a:schemeClr val="accent5"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TextBox 17">
            <a:extLst>
              <a:ext uri="{FF2B5EF4-FFF2-40B4-BE49-F238E27FC236}">
                <a16:creationId xmlns:a16="http://schemas.microsoft.com/office/drawing/2014/main" id="{F219465E-13F6-49BC-B6E7-DC00B2D038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9005" y="2413398"/>
            <a:ext cx="3334940" cy="196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cs typeface="Helvetica" pitchFamily="34" charset="0"/>
                <a:sym typeface="Helvetic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cs typeface="Helvetica" pitchFamily="34" charset="0"/>
                <a:sym typeface="Helvetic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cs typeface="Helvetica" pitchFamily="34" charset="0"/>
                <a:sym typeface="Helvetic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cs typeface="Helvetica" pitchFamily="34" charset="0"/>
                <a:sym typeface="Helvetic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cs typeface="Helvetica" pitchFamily="34" charset="0"/>
                <a:sym typeface="Helvetic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Helvetica" pitchFamily="34" charset="0"/>
                <a:sym typeface="Helvetic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Helvetica" pitchFamily="34" charset="0"/>
                <a:sym typeface="Helvetic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Helvetica" pitchFamily="34" charset="0"/>
                <a:sym typeface="Helvetic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Helvetica" pitchFamily="34" charset="0"/>
                <a:sym typeface="Helvetica" pitchFamily="34" charset="0"/>
              </a:defRPr>
            </a:lvl9pPr>
          </a:lstStyle>
          <a:p>
            <a:pPr algn="ctr" defTabSz="685800" eaLnBrk="1" hangingPunct="1">
              <a:spcAft>
                <a:spcPts val="600"/>
              </a:spcAft>
              <a:defRPr/>
            </a:pPr>
            <a:r>
              <a:rPr lang="ru-RU" sz="675" kern="0" dirty="0">
                <a:solidFill>
                  <a:prstClr val="black"/>
                </a:solidFill>
              </a:rPr>
              <a:t>     </a:t>
            </a:r>
            <a:endParaRPr lang="ru-RU" altLang="ru-RU" sz="750">
              <a:solidFill>
                <a:srgbClr val="000000"/>
              </a:solidFill>
              <a:latin typeface="Calibri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9099600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688A314-B39D-CD6B-8E98-AC511B641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66E6E-77CA-4186-9E52-95A3DBDF4259}" type="slidenum">
              <a:rPr lang="ru-RU" smtClean="0"/>
              <a:pPr/>
              <a:t>2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6E1658A-D37C-7AFC-5D26-64E30D770C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951714" y="-2012"/>
            <a:ext cx="1016074" cy="1008000"/>
          </a:xfrm>
          <a:prstGeom prst="rect">
            <a:avLst/>
          </a:prstGeom>
        </p:spPr>
      </p:pic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9E645D92-84A6-85D6-D729-F1CE20568E6B}"/>
              </a:ext>
            </a:extLst>
          </p:cNvPr>
          <p:cNvGrpSpPr/>
          <p:nvPr/>
        </p:nvGrpSpPr>
        <p:grpSpPr>
          <a:xfrm rot="13552649">
            <a:off x="3805" y="6093577"/>
            <a:ext cx="891052" cy="890673"/>
            <a:chOff x="6804248" y="4869160"/>
            <a:chExt cx="2014233" cy="2122063"/>
          </a:xfrm>
        </p:grpSpPr>
        <p:sp>
          <p:nvSpPr>
            <p:cNvPr id="7" name="Равнобедренный треугольник 6">
              <a:extLst>
                <a:ext uri="{FF2B5EF4-FFF2-40B4-BE49-F238E27FC236}">
                  <a16:creationId xmlns:a16="http://schemas.microsoft.com/office/drawing/2014/main" id="{024BF483-79F0-CDC9-30B8-0B3494C7FF39}"/>
                </a:ext>
              </a:extLst>
            </p:cNvPr>
            <p:cNvSpPr/>
            <p:nvPr/>
          </p:nvSpPr>
          <p:spPr>
            <a:xfrm>
              <a:off x="6804248" y="4869160"/>
              <a:ext cx="1711102" cy="2021512"/>
            </a:xfrm>
            <a:prstGeom prst="triangl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Равнобедренный треугольник 7">
              <a:extLst>
                <a:ext uri="{FF2B5EF4-FFF2-40B4-BE49-F238E27FC236}">
                  <a16:creationId xmlns:a16="http://schemas.microsoft.com/office/drawing/2014/main" id="{6D99ECE4-E5FF-44BB-D801-76E01D33BEDE}"/>
                </a:ext>
              </a:extLst>
            </p:cNvPr>
            <p:cNvSpPr/>
            <p:nvPr/>
          </p:nvSpPr>
          <p:spPr>
            <a:xfrm rot="12600000">
              <a:off x="7597855" y="5362085"/>
              <a:ext cx="1220626" cy="1629138"/>
            </a:xfrm>
            <a:prstGeom prst="triangle">
              <a:avLst/>
            </a:prstGeom>
            <a:solidFill>
              <a:srgbClr val="3A13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2903ED93-3EF4-F9E3-D724-BB0FE35D0E54}"/>
              </a:ext>
            </a:extLst>
          </p:cNvPr>
          <p:cNvSpPr txBox="1"/>
          <p:nvPr/>
        </p:nvSpPr>
        <p:spPr>
          <a:xfrm>
            <a:off x="215210" y="238876"/>
            <a:ext cx="545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+mj-lt"/>
              </a:rPr>
              <a:t>Агентство маркетингового инжиниринга «</a:t>
            </a:r>
            <a:r>
              <a:rPr lang="en-US" b="1" dirty="0">
                <a:solidFill>
                  <a:srgbClr val="C00000"/>
                </a:solidFill>
                <a:latin typeface="+mj-lt"/>
              </a:rPr>
              <a:t>Henry MR.</a:t>
            </a:r>
            <a:r>
              <a:rPr lang="ru-RU" b="1" dirty="0">
                <a:solidFill>
                  <a:srgbClr val="C00000"/>
                </a:solidFill>
                <a:latin typeface="+mj-lt"/>
              </a:rPr>
              <a:t>»</a:t>
            </a:r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294295C5-0E8A-820F-A33D-0438F9124A38}"/>
              </a:ext>
            </a:extLst>
          </p:cNvPr>
          <p:cNvCxnSpPr>
            <a:cxnSpLocks/>
          </p:cNvCxnSpPr>
          <p:nvPr/>
        </p:nvCxnSpPr>
        <p:spPr>
          <a:xfrm>
            <a:off x="-20843" y="5279892"/>
            <a:ext cx="1640515" cy="1557907"/>
          </a:xfrm>
          <a:prstGeom prst="line">
            <a:avLst/>
          </a:prstGeom>
          <a:ln>
            <a:solidFill>
              <a:srgbClr val="3A1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Рисунок 10" descr="Изображение выглядит как одежда, человек, Человеческое лицо, улыбка&#10;&#10;Автоматически созданное описание">
            <a:extLst>
              <a:ext uri="{FF2B5EF4-FFF2-40B4-BE49-F238E27FC236}">
                <a16:creationId xmlns:a16="http://schemas.microsoft.com/office/drawing/2014/main" id="{150B74C6-153E-1147-6832-DE758EADFC2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308" b="10308"/>
          <a:stretch>
            <a:fillRect/>
          </a:stretch>
        </p:blipFill>
        <p:spPr>
          <a:xfrm>
            <a:off x="4860032" y="1727995"/>
            <a:ext cx="3817741" cy="4546598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A240A3AD-5D3E-408D-DC29-329D6CCE18DA}"/>
              </a:ext>
            </a:extLst>
          </p:cNvPr>
          <p:cNvSpPr txBox="1"/>
          <p:nvPr/>
        </p:nvSpPr>
        <p:spPr>
          <a:xfrm>
            <a:off x="341919" y="670842"/>
            <a:ext cx="4535788" cy="6093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0000"/>
              </a:lnSpc>
            </a:pPr>
            <a:r>
              <a:rPr lang="ru-RU" altLang="ko-KR" sz="4400" dirty="0">
                <a:solidFill>
                  <a:srgbClr val="6E1902"/>
                </a:solidFill>
                <a:latin typeface="+mj-lt"/>
                <a:cs typeface="Arial" panose="020B0604020202020204" pitchFamily="34" charset="0"/>
              </a:rPr>
              <a:t>Евдокимова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5E170F5-6C93-4AA9-53B3-3ADB39237867}"/>
              </a:ext>
            </a:extLst>
          </p:cNvPr>
          <p:cNvSpPr txBox="1"/>
          <p:nvPr/>
        </p:nvSpPr>
        <p:spPr>
          <a:xfrm>
            <a:off x="416748" y="1335221"/>
            <a:ext cx="5330762" cy="2492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0000"/>
              </a:lnSpc>
            </a:pPr>
            <a:r>
              <a:rPr lang="ru-RU" altLang="ko-KR" dirty="0">
                <a:latin typeface="Roboto Medium" panose="02000000000000000000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Директор АМИ «ГЕНРИ»</a:t>
            </a:r>
            <a:endParaRPr lang="ko-KR" altLang="en-US" dirty="0">
              <a:latin typeface="Roboto Medium" panose="02000000000000000000" pitchFamily="2" charset="0"/>
              <a:cs typeface="Roboto Medium" panose="02000000000000000000" pitchFamily="2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C342826-84BF-2396-28F7-7838A13A0A46}"/>
              </a:ext>
            </a:extLst>
          </p:cNvPr>
          <p:cNvSpPr txBox="1"/>
          <p:nvPr/>
        </p:nvSpPr>
        <p:spPr>
          <a:xfrm>
            <a:off x="431654" y="3290973"/>
            <a:ext cx="5089462" cy="2215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0000"/>
              </a:lnSpc>
            </a:pPr>
            <a:r>
              <a:rPr lang="ru-RU" altLang="ko-KR" sz="1600" dirty="0">
                <a:ea typeface="Roboto Medium" panose="02000000000000000000" pitchFamily="2" charset="0"/>
                <a:cs typeface="Roboto Medium" panose="02000000000000000000" pitchFamily="2" charset="0"/>
              </a:rPr>
              <a:t>Партнер международного агентства </a:t>
            </a:r>
            <a:r>
              <a:rPr lang="en-US" altLang="ko-KR" sz="1600" dirty="0">
                <a:ea typeface="Roboto Medium" panose="02000000000000000000" pitchFamily="2" charset="0"/>
                <a:cs typeface="Roboto Medium" panose="02000000000000000000" pitchFamily="2" charset="0"/>
              </a:rPr>
              <a:t>ESOMAR</a:t>
            </a:r>
            <a:endParaRPr lang="ko-KR" altLang="en-US" sz="1600" dirty="0">
              <a:cs typeface="Roboto Medium" panose="02000000000000000000" pitchFamily="2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949953B-EB59-B4ED-F05D-8DF24AD6E026}"/>
              </a:ext>
            </a:extLst>
          </p:cNvPr>
          <p:cNvSpPr txBox="1"/>
          <p:nvPr/>
        </p:nvSpPr>
        <p:spPr>
          <a:xfrm>
            <a:off x="452437" y="2204864"/>
            <a:ext cx="5089462" cy="2215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ko-KR" sz="1600" dirty="0">
                <a:ea typeface="Roboto Medium" panose="02000000000000000000" pitchFamily="2" charset="0"/>
                <a:cs typeface="Roboto Medium" panose="02000000000000000000" pitchFamily="2" charset="0"/>
              </a:rPr>
              <a:t>15 </a:t>
            </a:r>
            <a:r>
              <a:rPr lang="ru-RU" altLang="ko-KR" sz="1600" dirty="0">
                <a:ea typeface="Roboto Medium" panose="02000000000000000000" pitchFamily="2" charset="0"/>
                <a:cs typeface="Roboto Medium" panose="02000000000000000000" pitchFamily="2" charset="0"/>
              </a:rPr>
              <a:t>лет практического опыта</a:t>
            </a:r>
            <a:endParaRPr lang="ko-KR" altLang="en-US" sz="1600" dirty="0">
              <a:cs typeface="Roboto Medium" panose="02000000000000000000" pitchFamily="2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30119E2-B498-97DC-289A-FAEE21F330EA}"/>
              </a:ext>
            </a:extLst>
          </p:cNvPr>
          <p:cNvSpPr txBox="1"/>
          <p:nvPr/>
        </p:nvSpPr>
        <p:spPr>
          <a:xfrm>
            <a:off x="428853" y="3786533"/>
            <a:ext cx="5089462" cy="2215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0000"/>
              </a:lnSpc>
            </a:pPr>
            <a:r>
              <a:rPr lang="ru-RU" altLang="ko-KR" sz="1600" dirty="0">
                <a:ea typeface="Roboto Medium" panose="02000000000000000000" pitchFamily="2" charset="0"/>
                <a:cs typeface="Roboto Medium" panose="02000000000000000000" pitchFamily="2" charset="0"/>
              </a:rPr>
              <a:t>Федеральный тренер РЭЦ</a:t>
            </a:r>
            <a:endParaRPr lang="ko-KR" altLang="en-US" sz="1600" dirty="0">
              <a:cs typeface="Roboto Medium" panose="02000000000000000000" pitchFamily="2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3FDADC7-BFFA-432B-26B4-457E4EDCF99E}"/>
              </a:ext>
            </a:extLst>
          </p:cNvPr>
          <p:cNvSpPr txBox="1"/>
          <p:nvPr/>
        </p:nvSpPr>
        <p:spPr>
          <a:xfrm>
            <a:off x="397812" y="4197891"/>
            <a:ext cx="5089462" cy="11079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0000"/>
              </a:lnSpc>
            </a:pPr>
            <a:r>
              <a:rPr lang="ru-RU" altLang="ko-KR" sz="1600" dirty="0">
                <a:cs typeface="Roboto Medium" panose="02000000000000000000" pitchFamily="2" charset="0"/>
              </a:rPr>
              <a:t>Специализация:</a:t>
            </a:r>
          </a:p>
          <a:p>
            <a:pPr marL="342900" indent="-342900">
              <a:lnSpc>
                <a:spcPct val="90000"/>
              </a:lnSpc>
              <a:buFontTx/>
              <a:buChar char="-"/>
            </a:pPr>
            <a:r>
              <a:rPr lang="ru-RU" altLang="ko-KR" sz="1600" dirty="0">
                <a:cs typeface="Roboto Medium" panose="02000000000000000000" pitchFamily="2" charset="0"/>
              </a:rPr>
              <a:t>Маркетинговые исследования</a:t>
            </a:r>
          </a:p>
          <a:p>
            <a:pPr marL="342900" indent="-342900">
              <a:lnSpc>
                <a:spcPct val="90000"/>
              </a:lnSpc>
              <a:buFontTx/>
              <a:buChar char="-"/>
            </a:pPr>
            <a:r>
              <a:rPr lang="ru-RU" altLang="ko-KR" sz="1600" dirty="0">
                <a:cs typeface="Roboto Medium" panose="02000000000000000000" pitchFamily="2" charset="0"/>
              </a:rPr>
              <a:t>Построение экспортной стратегии компании</a:t>
            </a:r>
          </a:p>
          <a:p>
            <a:pPr marL="342900" indent="-342900">
              <a:lnSpc>
                <a:spcPct val="90000"/>
              </a:lnSpc>
              <a:buFontTx/>
              <a:buChar char="-"/>
            </a:pPr>
            <a:r>
              <a:rPr lang="ru-RU" altLang="ko-KR" sz="1600" dirty="0">
                <a:cs typeface="Roboto Medium" panose="02000000000000000000" pitchFamily="2" charset="0"/>
              </a:rPr>
              <a:t>Вывод компаний на экспортные рынки </a:t>
            </a:r>
          </a:p>
          <a:p>
            <a:pPr marL="342900" indent="-342900">
              <a:lnSpc>
                <a:spcPct val="90000"/>
              </a:lnSpc>
              <a:buFontTx/>
              <a:buChar char="-"/>
            </a:pPr>
            <a:endParaRPr lang="ko-KR" altLang="en-US" sz="1600" dirty="0">
              <a:cs typeface="Roboto Medium" panose="02000000000000000000" pitchFamily="2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D1BB167-AB6D-5CC9-26CD-5B52B1C074C2}"/>
              </a:ext>
            </a:extLst>
          </p:cNvPr>
          <p:cNvSpPr txBox="1"/>
          <p:nvPr/>
        </p:nvSpPr>
        <p:spPr>
          <a:xfrm>
            <a:off x="466227" y="2604529"/>
            <a:ext cx="5089462" cy="4431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0000"/>
              </a:lnSpc>
            </a:pPr>
            <a:r>
              <a:rPr lang="ru-RU" altLang="ko-KR" sz="1600" dirty="0">
                <a:ea typeface="Roboto Medium" panose="02000000000000000000" pitchFamily="2" charset="0"/>
                <a:cs typeface="Roboto Medium" panose="02000000000000000000" pitchFamily="2" charset="0"/>
              </a:rPr>
              <a:t>Более 500 реализованных проектов </a:t>
            </a:r>
          </a:p>
          <a:p>
            <a:pPr>
              <a:lnSpc>
                <a:spcPct val="90000"/>
              </a:lnSpc>
            </a:pPr>
            <a:r>
              <a:rPr lang="ru-RU" altLang="ko-KR" sz="1600" dirty="0">
                <a:ea typeface="Roboto Medium" panose="02000000000000000000" pitchFamily="2" charset="0"/>
                <a:cs typeface="Roboto Medium" panose="02000000000000000000" pitchFamily="2" charset="0"/>
              </a:rPr>
              <a:t>на территории 28 стран мира </a:t>
            </a:r>
            <a:endParaRPr lang="ko-KR" altLang="en-US" sz="1600" dirty="0">
              <a:cs typeface="Roboto Medium" panose="02000000000000000000" pitchFamily="2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221E7D7-0C65-5E09-2062-F9B1033C8CF1}"/>
              </a:ext>
            </a:extLst>
          </p:cNvPr>
          <p:cNvSpPr txBox="1"/>
          <p:nvPr/>
        </p:nvSpPr>
        <p:spPr>
          <a:xfrm>
            <a:off x="3491880" y="676918"/>
            <a:ext cx="5417441" cy="6093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90000"/>
              </a:lnSpc>
            </a:pPr>
            <a:r>
              <a:rPr lang="ru-RU" altLang="ko-KR" sz="4400" dirty="0">
                <a:solidFill>
                  <a:srgbClr val="6E1902"/>
                </a:solidFill>
                <a:latin typeface="+mj-lt"/>
                <a:cs typeface="Arial" panose="020B0604020202020204" pitchFamily="34" charset="0"/>
              </a:rPr>
              <a:t>Татьяна Юрьевна</a:t>
            </a:r>
            <a:endParaRPr lang="ko-KR" altLang="en-US" sz="4400" dirty="0">
              <a:solidFill>
                <a:srgbClr val="6E1902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DD39CC7-B9BE-8DEC-6040-9721548F9213}"/>
              </a:ext>
            </a:extLst>
          </p:cNvPr>
          <p:cNvSpPr txBox="1"/>
          <p:nvPr/>
        </p:nvSpPr>
        <p:spPr>
          <a:xfrm>
            <a:off x="1475656" y="6538913"/>
            <a:ext cx="458216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/>
              <a:t>henrymr.com</a:t>
            </a:r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2159302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F9E2E4-19D4-5B8D-183F-DEE0DB1A1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DD1E4D7-049E-63B3-7055-7F1AD0D53F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По выставке :</a:t>
            </a:r>
          </a:p>
          <a:p>
            <a:r>
              <a:rPr lang="ru-RU" dirty="0"/>
              <a:t>1Как правильно подготовить выставку</a:t>
            </a:r>
          </a:p>
          <a:p>
            <a:r>
              <a:rPr lang="ru-RU" dirty="0"/>
              <a:t>2Работа на выставке и первые касания клиента после выставки</a:t>
            </a:r>
          </a:p>
          <a:p>
            <a:r>
              <a:rPr lang="ru-RU" dirty="0"/>
              <a:t>3 </a:t>
            </a:r>
            <a:r>
              <a:rPr lang="ru-RU" dirty="0" err="1"/>
              <a:t>софмнансирование</a:t>
            </a:r>
            <a:r>
              <a:rPr lang="ru-RU" dirty="0"/>
              <a:t> выставочной деятельности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79867BA-064F-DEEA-8DD9-972750095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66E6E-77CA-4186-9E52-95A3DBDF4259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3746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Группа 14">
            <a:extLst>
              <a:ext uri="{FF2B5EF4-FFF2-40B4-BE49-F238E27FC236}">
                <a16:creationId xmlns:a16="http://schemas.microsoft.com/office/drawing/2014/main" id="{B779CA5D-6D9F-4B5D-A550-DAA6626FDD58}"/>
              </a:ext>
            </a:extLst>
          </p:cNvPr>
          <p:cNvGrpSpPr/>
          <p:nvPr/>
        </p:nvGrpSpPr>
        <p:grpSpPr>
          <a:xfrm rot="13552649">
            <a:off x="3805" y="6093577"/>
            <a:ext cx="891052" cy="890673"/>
            <a:chOff x="6804248" y="4869160"/>
            <a:chExt cx="2014233" cy="2122063"/>
          </a:xfrm>
        </p:grpSpPr>
        <p:sp>
          <p:nvSpPr>
            <p:cNvPr id="6" name="Равнобедренный треугольник 5">
              <a:extLst>
                <a:ext uri="{FF2B5EF4-FFF2-40B4-BE49-F238E27FC236}">
                  <a16:creationId xmlns:a16="http://schemas.microsoft.com/office/drawing/2014/main" id="{4CE7D4A7-6EB9-4D27-A685-65499FC00D36}"/>
                </a:ext>
              </a:extLst>
            </p:cNvPr>
            <p:cNvSpPr/>
            <p:nvPr/>
          </p:nvSpPr>
          <p:spPr>
            <a:xfrm>
              <a:off x="6804248" y="4869160"/>
              <a:ext cx="1711102" cy="2021512"/>
            </a:xfrm>
            <a:prstGeom prst="triangl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Равнобедренный треугольник 13">
              <a:extLst>
                <a:ext uri="{FF2B5EF4-FFF2-40B4-BE49-F238E27FC236}">
                  <a16:creationId xmlns:a16="http://schemas.microsoft.com/office/drawing/2014/main" id="{01E4E9D9-3F39-4631-8662-8F5ABA8B9252}"/>
                </a:ext>
              </a:extLst>
            </p:cNvPr>
            <p:cNvSpPr/>
            <p:nvPr/>
          </p:nvSpPr>
          <p:spPr>
            <a:xfrm rot="12600000">
              <a:off x="7597855" y="5362085"/>
              <a:ext cx="1220626" cy="1629138"/>
            </a:xfrm>
            <a:prstGeom prst="triangle">
              <a:avLst/>
            </a:prstGeom>
            <a:solidFill>
              <a:srgbClr val="3A13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5D6B8122-BF5A-4FE2-B190-ABFDBE4329FB}"/>
              </a:ext>
            </a:extLst>
          </p:cNvPr>
          <p:cNvCxnSpPr>
            <a:cxnSpLocks/>
          </p:cNvCxnSpPr>
          <p:nvPr/>
        </p:nvCxnSpPr>
        <p:spPr>
          <a:xfrm>
            <a:off x="-20843" y="5279892"/>
            <a:ext cx="1640515" cy="1557907"/>
          </a:xfrm>
          <a:prstGeom prst="line">
            <a:avLst/>
          </a:prstGeom>
          <a:ln>
            <a:solidFill>
              <a:srgbClr val="3A1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C3D0EA0-FFD7-4FEA-9069-72193B85B96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87108BB-374B-4CFE-A007-1F9C7AB66D7B}" type="slidenum">
              <a:rPr lang="ru-RU" altLang="ru-RU" smtClean="0"/>
              <a:pPr>
                <a:defRPr/>
              </a:pPr>
              <a:t>4</a:t>
            </a:fld>
            <a:endParaRPr lang="ru-RU" altLang="ru-RU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10A1EEAB-4C24-47B2-84C2-824D5B6BEFF3}"/>
              </a:ext>
            </a:extLst>
          </p:cNvPr>
          <p:cNvSpPr txBox="1"/>
          <p:nvPr/>
        </p:nvSpPr>
        <p:spPr>
          <a:xfrm>
            <a:off x="683568" y="1323952"/>
            <a:ext cx="5287751" cy="307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Критерии выбора международной выставки:</a:t>
            </a:r>
          </a:p>
          <a:p>
            <a:endParaRPr lang="ru-RU" dirty="0"/>
          </a:p>
          <a:p>
            <a:endParaRPr lang="ru-RU" sz="1600" b="1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1600" dirty="0"/>
              <a:t>географическая представленность,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1600" dirty="0"/>
              <a:t>продуктовая представленность,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1600" dirty="0"/>
              <a:t>присутствие целевой аудитории,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1600" dirty="0"/>
              <a:t>перечень мероприятий выставки,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1600" dirty="0"/>
              <a:t>выставка конкурентов / выставка потенциальных клиентов.</a:t>
            </a:r>
          </a:p>
        </p:txBody>
      </p:sp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7924F539-E1DE-FC3E-18FE-E1973886249E}"/>
              </a:ext>
            </a:extLst>
          </p:cNvPr>
          <p:cNvGrpSpPr/>
          <p:nvPr/>
        </p:nvGrpSpPr>
        <p:grpSpPr>
          <a:xfrm rot="13552649">
            <a:off x="3805" y="6093577"/>
            <a:ext cx="891052" cy="890673"/>
            <a:chOff x="6804248" y="4869160"/>
            <a:chExt cx="2014233" cy="2122063"/>
          </a:xfrm>
        </p:grpSpPr>
        <p:sp>
          <p:nvSpPr>
            <p:cNvPr id="5" name="Равнобедренный треугольник 4">
              <a:extLst>
                <a:ext uri="{FF2B5EF4-FFF2-40B4-BE49-F238E27FC236}">
                  <a16:creationId xmlns:a16="http://schemas.microsoft.com/office/drawing/2014/main" id="{CBD4ADD6-7316-A430-D10D-87F1A47A6307}"/>
                </a:ext>
              </a:extLst>
            </p:cNvPr>
            <p:cNvSpPr/>
            <p:nvPr/>
          </p:nvSpPr>
          <p:spPr>
            <a:xfrm>
              <a:off x="6804248" y="4869160"/>
              <a:ext cx="1711102" cy="2021512"/>
            </a:xfrm>
            <a:prstGeom prst="triangl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Равнобедренный треугольник 8">
              <a:extLst>
                <a:ext uri="{FF2B5EF4-FFF2-40B4-BE49-F238E27FC236}">
                  <a16:creationId xmlns:a16="http://schemas.microsoft.com/office/drawing/2014/main" id="{F9D06564-248E-C95F-C2FC-8ABEF6607C49}"/>
                </a:ext>
              </a:extLst>
            </p:cNvPr>
            <p:cNvSpPr/>
            <p:nvPr/>
          </p:nvSpPr>
          <p:spPr>
            <a:xfrm rot="12600000">
              <a:off x="7597855" y="5362085"/>
              <a:ext cx="1220626" cy="1629138"/>
            </a:xfrm>
            <a:prstGeom prst="triangle">
              <a:avLst/>
            </a:prstGeom>
            <a:solidFill>
              <a:srgbClr val="3A13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E21DDDE6-7E53-1C75-E082-179B1C0BB6BF}"/>
              </a:ext>
            </a:extLst>
          </p:cNvPr>
          <p:cNvCxnSpPr>
            <a:cxnSpLocks/>
          </p:cNvCxnSpPr>
          <p:nvPr/>
        </p:nvCxnSpPr>
        <p:spPr>
          <a:xfrm>
            <a:off x="-20843" y="5279892"/>
            <a:ext cx="1640515" cy="1557907"/>
          </a:xfrm>
          <a:prstGeom prst="line">
            <a:avLst/>
          </a:prstGeom>
          <a:ln>
            <a:solidFill>
              <a:srgbClr val="3A1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8BED6CEA-D164-E1EF-4B07-8D7960D2312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951714" y="-2012"/>
            <a:ext cx="1016074" cy="100800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79988EC7-0202-027F-6342-8A7C72898F98}"/>
              </a:ext>
            </a:extLst>
          </p:cNvPr>
          <p:cNvSpPr txBox="1"/>
          <p:nvPr/>
        </p:nvSpPr>
        <p:spPr>
          <a:xfrm>
            <a:off x="215210" y="238876"/>
            <a:ext cx="545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+mj-lt"/>
              </a:rPr>
              <a:t>Агентство маркетингового инжиниринга «</a:t>
            </a:r>
            <a:r>
              <a:rPr lang="en-US" b="1" dirty="0">
                <a:solidFill>
                  <a:srgbClr val="C00000"/>
                </a:solidFill>
                <a:latin typeface="+mj-lt"/>
              </a:rPr>
              <a:t>Henry MR.</a:t>
            </a:r>
            <a:r>
              <a:rPr lang="ru-RU" b="1" dirty="0">
                <a:solidFill>
                  <a:srgbClr val="C00000"/>
                </a:solidFill>
                <a:latin typeface="+mj-lt"/>
              </a:rPr>
              <a:t>»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38F22D0-3CB9-CB58-A254-54DE6B1A2A1E}"/>
              </a:ext>
            </a:extLst>
          </p:cNvPr>
          <p:cNvSpPr txBox="1"/>
          <p:nvPr/>
        </p:nvSpPr>
        <p:spPr>
          <a:xfrm>
            <a:off x="1475656" y="6538913"/>
            <a:ext cx="458216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/>
              <a:t>henrymr.com</a:t>
            </a:r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3417874384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Группа 14">
            <a:extLst>
              <a:ext uri="{FF2B5EF4-FFF2-40B4-BE49-F238E27FC236}">
                <a16:creationId xmlns:a16="http://schemas.microsoft.com/office/drawing/2014/main" id="{B779CA5D-6D9F-4B5D-A550-DAA6626FDD58}"/>
              </a:ext>
            </a:extLst>
          </p:cNvPr>
          <p:cNvGrpSpPr/>
          <p:nvPr/>
        </p:nvGrpSpPr>
        <p:grpSpPr>
          <a:xfrm rot="13552649">
            <a:off x="3805" y="6093577"/>
            <a:ext cx="891052" cy="890673"/>
            <a:chOff x="6804248" y="4869160"/>
            <a:chExt cx="2014233" cy="2122063"/>
          </a:xfrm>
        </p:grpSpPr>
        <p:sp>
          <p:nvSpPr>
            <p:cNvPr id="6" name="Равнобедренный треугольник 5">
              <a:extLst>
                <a:ext uri="{FF2B5EF4-FFF2-40B4-BE49-F238E27FC236}">
                  <a16:creationId xmlns:a16="http://schemas.microsoft.com/office/drawing/2014/main" id="{4CE7D4A7-6EB9-4D27-A685-65499FC00D36}"/>
                </a:ext>
              </a:extLst>
            </p:cNvPr>
            <p:cNvSpPr/>
            <p:nvPr/>
          </p:nvSpPr>
          <p:spPr>
            <a:xfrm>
              <a:off x="6804248" y="4869160"/>
              <a:ext cx="1711102" cy="2021512"/>
            </a:xfrm>
            <a:prstGeom prst="triangl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Равнобедренный треугольник 13">
              <a:extLst>
                <a:ext uri="{FF2B5EF4-FFF2-40B4-BE49-F238E27FC236}">
                  <a16:creationId xmlns:a16="http://schemas.microsoft.com/office/drawing/2014/main" id="{01E4E9D9-3F39-4631-8662-8F5ABA8B9252}"/>
                </a:ext>
              </a:extLst>
            </p:cNvPr>
            <p:cNvSpPr/>
            <p:nvPr/>
          </p:nvSpPr>
          <p:spPr>
            <a:xfrm rot="12600000">
              <a:off x="7597855" y="5362085"/>
              <a:ext cx="1220626" cy="1629138"/>
            </a:xfrm>
            <a:prstGeom prst="triangle">
              <a:avLst/>
            </a:prstGeom>
            <a:solidFill>
              <a:srgbClr val="3A13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5D6B8122-BF5A-4FE2-B190-ABFDBE4329FB}"/>
              </a:ext>
            </a:extLst>
          </p:cNvPr>
          <p:cNvCxnSpPr>
            <a:cxnSpLocks/>
          </p:cNvCxnSpPr>
          <p:nvPr/>
        </p:nvCxnSpPr>
        <p:spPr>
          <a:xfrm>
            <a:off x="-20843" y="5279892"/>
            <a:ext cx="1640515" cy="1557907"/>
          </a:xfrm>
          <a:prstGeom prst="line">
            <a:avLst/>
          </a:prstGeom>
          <a:ln>
            <a:solidFill>
              <a:srgbClr val="3A1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C3D0EA0-FFD7-4FEA-9069-72193B85B96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87108BB-374B-4CFE-A007-1F9C7AB66D7B}" type="slidenum">
              <a:rPr lang="ru-RU" altLang="ru-RU" smtClean="0"/>
              <a:pPr>
                <a:defRPr/>
              </a:pPr>
              <a:t>5</a:t>
            </a:fld>
            <a:endParaRPr lang="ru-RU" altLang="ru-RU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70C131F-0AE5-4E2D-BAC5-63DDE45F634F}"/>
              </a:ext>
            </a:extLst>
          </p:cNvPr>
          <p:cNvSpPr txBox="1"/>
          <p:nvPr/>
        </p:nvSpPr>
        <p:spPr>
          <a:xfrm>
            <a:off x="851031" y="1063932"/>
            <a:ext cx="7421286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ru-RU" dirty="0">
                <a:ea typeface="Times New Roman" panose="02020603050405020304" pitchFamily="18" charset="0"/>
              </a:rPr>
              <a:t>Определение целей участия в выставке </a:t>
            </a:r>
          </a:p>
          <a:p>
            <a:pPr algn="just">
              <a:spcBef>
                <a:spcPts val="1200"/>
              </a:spcBef>
            </a:pPr>
            <a:r>
              <a:rPr lang="ru-RU" sz="1400" dirty="0">
                <a:solidFill>
                  <a:schemeClr val="accent1"/>
                </a:solidFill>
                <a:ea typeface="Times New Roman" panose="02020603050405020304" pitchFamily="18" charset="0"/>
              </a:rPr>
              <a:t>Оценить рынок и конкурентов, найти партнеров-агентов, провести первичные переговоры?</a:t>
            </a:r>
          </a:p>
          <a:p>
            <a:pPr marL="285750" indent="-285750" algn="just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ru-RU" dirty="0">
                <a:ea typeface="Times New Roman" panose="02020603050405020304" pitchFamily="18" charset="0"/>
              </a:rPr>
              <a:t>Информирование </a:t>
            </a:r>
          </a:p>
          <a:p>
            <a:pPr algn="just">
              <a:spcBef>
                <a:spcPts val="1200"/>
              </a:spcBef>
            </a:pPr>
            <a:r>
              <a:rPr lang="ru-RU" sz="1400" dirty="0">
                <a:solidFill>
                  <a:schemeClr val="accent1"/>
                </a:solidFill>
              </a:rPr>
              <a:t>Рассказать об участии в выставке своим потенциальным/действующим партнерам</a:t>
            </a:r>
          </a:p>
          <a:p>
            <a:pPr marL="285750" indent="-285750" algn="just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ru-RU" dirty="0">
                <a:ea typeface="Times New Roman" panose="02020603050405020304" pitchFamily="18" charset="0"/>
              </a:rPr>
              <a:t>Бюджетирование</a:t>
            </a:r>
            <a:endParaRPr lang="ru-RU" dirty="0">
              <a:effectLst/>
              <a:ea typeface="Times New Roman" panose="02020603050405020304" pitchFamily="18" charset="0"/>
            </a:endParaRPr>
          </a:p>
          <a:p>
            <a:pPr algn="just">
              <a:spcBef>
                <a:spcPts val="1200"/>
              </a:spcBef>
            </a:pPr>
            <a:r>
              <a:rPr lang="ru-RU" sz="1400" dirty="0">
                <a:solidFill>
                  <a:schemeClr val="accent1"/>
                </a:solidFill>
              </a:rPr>
              <a:t>Рассчитать смету участия в выставке</a:t>
            </a:r>
          </a:p>
          <a:p>
            <a:pPr marL="285750" indent="-285750" algn="just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ru-RU" dirty="0">
                <a:ea typeface="Times New Roman" panose="02020603050405020304" pitchFamily="18" charset="0"/>
              </a:rPr>
              <a:t>Подготовка выставочной площади</a:t>
            </a:r>
          </a:p>
          <a:p>
            <a:pPr algn="just">
              <a:spcBef>
                <a:spcPts val="1200"/>
              </a:spcBef>
            </a:pPr>
            <a:r>
              <a:rPr lang="ru-RU" sz="1400" dirty="0">
                <a:solidFill>
                  <a:schemeClr val="accent1"/>
                </a:solidFill>
              </a:rPr>
              <a:t>Аренда и оформление выставочной площади</a:t>
            </a:r>
          </a:p>
          <a:p>
            <a:pPr marL="285750" indent="-285750" algn="just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ru-RU" dirty="0">
                <a:effectLst/>
                <a:ea typeface="Times New Roman" panose="02020603050405020304" pitchFamily="18" charset="0"/>
              </a:rPr>
              <a:t> Подготовка рекламных  и других  материалов для выставки </a:t>
            </a:r>
          </a:p>
          <a:p>
            <a:pPr algn="just">
              <a:spcBef>
                <a:spcPts val="1200"/>
              </a:spcBef>
            </a:pPr>
            <a:r>
              <a:rPr lang="en-US" sz="1400" dirty="0">
                <a:solidFill>
                  <a:schemeClr val="accent1"/>
                </a:solidFill>
              </a:rPr>
              <a:t>POS </a:t>
            </a:r>
            <a:r>
              <a:rPr lang="ru-RU" sz="1400" dirty="0">
                <a:solidFill>
                  <a:schemeClr val="accent1"/>
                </a:solidFill>
              </a:rPr>
              <a:t>материалы, подарки для клиентов, видео и др.</a:t>
            </a:r>
          </a:p>
          <a:p>
            <a:pPr marL="285750" indent="-285750" algn="just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ru-RU" dirty="0"/>
              <a:t> Выставочная команда</a:t>
            </a:r>
          </a:p>
          <a:p>
            <a:pPr algn="just">
              <a:spcBef>
                <a:spcPts val="1200"/>
              </a:spcBef>
            </a:pPr>
            <a:r>
              <a:rPr lang="ru-RU" sz="1400" dirty="0">
                <a:solidFill>
                  <a:schemeClr val="accent1"/>
                </a:solidFill>
              </a:rPr>
              <a:t>Согласование участников выставки от предприятия и их ролей на стенде</a:t>
            </a:r>
          </a:p>
          <a:p>
            <a:pPr marL="285750" indent="-285750" algn="just"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ru-RU" dirty="0"/>
              <a:t>Подведение итогов</a:t>
            </a:r>
          </a:p>
          <a:p>
            <a:pPr algn="just">
              <a:spcBef>
                <a:spcPts val="1200"/>
              </a:spcBef>
            </a:pPr>
            <a:endParaRPr lang="ru-RU" sz="1400" dirty="0">
              <a:solidFill>
                <a:schemeClr val="accent1"/>
              </a:solidFill>
            </a:endParaRPr>
          </a:p>
          <a:p>
            <a:pPr algn="just">
              <a:spcBef>
                <a:spcPts val="1200"/>
              </a:spcBef>
            </a:pPr>
            <a:r>
              <a:rPr lang="ru-RU" dirty="0">
                <a:effectLst/>
                <a:ea typeface="Times New Roman" panose="02020603050405020304" pitchFamily="18" charset="0"/>
              </a:rPr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7FBBE54-E94D-14E2-460D-5B56CE621179}"/>
              </a:ext>
            </a:extLst>
          </p:cNvPr>
          <p:cNvSpPr txBox="1"/>
          <p:nvPr/>
        </p:nvSpPr>
        <p:spPr>
          <a:xfrm>
            <a:off x="215210" y="544323"/>
            <a:ext cx="53206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latin typeface="+mj-lt"/>
              </a:rPr>
              <a:t>Чек лист по выставочной деятельности: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7F156DD-A50F-E2CE-9F47-94FEFE40F4F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951714" y="-2012"/>
            <a:ext cx="1016074" cy="100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106087D-04F3-CC9E-6041-1405600A2BBE}"/>
              </a:ext>
            </a:extLst>
          </p:cNvPr>
          <p:cNvSpPr txBox="1"/>
          <p:nvPr/>
        </p:nvSpPr>
        <p:spPr>
          <a:xfrm>
            <a:off x="215210" y="238876"/>
            <a:ext cx="545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+mj-lt"/>
              </a:rPr>
              <a:t>Агентство маркетингового инжиниринга «</a:t>
            </a:r>
            <a:r>
              <a:rPr lang="en-US" b="1" dirty="0">
                <a:solidFill>
                  <a:srgbClr val="C00000"/>
                </a:solidFill>
                <a:latin typeface="+mj-lt"/>
              </a:rPr>
              <a:t>Henry MR.</a:t>
            </a:r>
            <a:r>
              <a:rPr lang="ru-RU" b="1" dirty="0">
                <a:solidFill>
                  <a:srgbClr val="C00000"/>
                </a:solidFill>
                <a:latin typeface="+mj-lt"/>
              </a:rPr>
              <a:t>»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3684A9B-5D85-C14F-B77D-BE8BB88B7675}"/>
              </a:ext>
            </a:extLst>
          </p:cNvPr>
          <p:cNvSpPr txBox="1"/>
          <p:nvPr/>
        </p:nvSpPr>
        <p:spPr>
          <a:xfrm>
            <a:off x="1475656" y="6538913"/>
            <a:ext cx="458216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/>
              <a:t>henrymr.com</a:t>
            </a:r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248511452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EBC9C0-1E44-56AE-53BC-F8E572A637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Группа 14">
            <a:extLst>
              <a:ext uri="{FF2B5EF4-FFF2-40B4-BE49-F238E27FC236}">
                <a16:creationId xmlns:a16="http://schemas.microsoft.com/office/drawing/2014/main" id="{6BAD5A68-3AD0-5E95-41E1-36EE4DAE19E9}"/>
              </a:ext>
            </a:extLst>
          </p:cNvPr>
          <p:cNvGrpSpPr/>
          <p:nvPr/>
        </p:nvGrpSpPr>
        <p:grpSpPr>
          <a:xfrm rot="13552649">
            <a:off x="3805" y="6093577"/>
            <a:ext cx="891052" cy="890673"/>
            <a:chOff x="6804248" y="4869160"/>
            <a:chExt cx="2014233" cy="2122063"/>
          </a:xfrm>
        </p:grpSpPr>
        <p:sp>
          <p:nvSpPr>
            <p:cNvPr id="6" name="Равнобедренный треугольник 5">
              <a:extLst>
                <a:ext uri="{FF2B5EF4-FFF2-40B4-BE49-F238E27FC236}">
                  <a16:creationId xmlns:a16="http://schemas.microsoft.com/office/drawing/2014/main" id="{9A06FF50-8BEC-5A44-F288-9CD56861E0DF}"/>
                </a:ext>
              </a:extLst>
            </p:cNvPr>
            <p:cNvSpPr/>
            <p:nvPr/>
          </p:nvSpPr>
          <p:spPr>
            <a:xfrm>
              <a:off x="6804248" y="4869160"/>
              <a:ext cx="1711102" cy="2021512"/>
            </a:xfrm>
            <a:prstGeom prst="triangl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Равнобедренный треугольник 13">
              <a:extLst>
                <a:ext uri="{FF2B5EF4-FFF2-40B4-BE49-F238E27FC236}">
                  <a16:creationId xmlns:a16="http://schemas.microsoft.com/office/drawing/2014/main" id="{8A1061AB-4233-17BD-4BFA-426B89314C2A}"/>
                </a:ext>
              </a:extLst>
            </p:cNvPr>
            <p:cNvSpPr/>
            <p:nvPr/>
          </p:nvSpPr>
          <p:spPr>
            <a:xfrm rot="12600000">
              <a:off x="7597855" y="5362085"/>
              <a:ext cx="1220626" cy="1629138"/>
            </a:xfrm>
            <a:prstGeom prst="triangle">
              <a:avLst/>
            </a:prstGeom>
            <a:solidFill>
              <a:srgbClr val="3A13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93ED9577-16B2-682E-C400-3B97C7A447CA}"/>
              </a:ext>
            </a:extLst>
          </p:cNvPr>
          <p:cNvCxnSpPr>
            <a:cxnSpLocks/>
          </p:cNvCxnSpPr>
          <p:nvPr/>
        </p:nvCxnSpPr>
        <p:spPr>
          <a:xfrm>
            <a:off x="-20843" y="5279892"/>
            <a:ext cx="1640515" cy="1557907"/>
          </a:xfrm>
          <a:prstGeom prst="line">
            <a:avLst/>
          </a:prstGeom>
          <a:ln>
            <a:solidFill>
              <a:srgbClr val="3A1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862680B-E54A-CC36-BC1E-F9714F16DC3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87108BB-374B-4CFE-A007-1F9C7AB66D7B}" type="slidenum">
              <a:rPr lang="ru-RU" altLang="ru-RU" smtClean="0"/>
              <a:pPr>
                <a:defRPr/>
              </a:pPr>
              <a:t>6</a:t>
            </a:fld>
            <a:endParaRPr lang="ru-RU" altLang="ru-RU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871C7542-208B-DE8F-DFD9-CEDEC2E4E142}"/>
              </a:ext>
            </a:extLst>
          </p:cNvPr>
          <p:cNvSpPr txBox="1"/>
          <p:nvPr/>
        </p:nvSpPr>
        <p:spPr>
          <a:xfrm>
            <a:off x="556098" y="955750"/>
            <a:ext cx="7344816" cy="4701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ru-RU" dirty="0">
                <a:ea typeface="Times New Roman" panose="02020603050405020304" pitchFamily="18" charset="0"/>
              </a:rPr>
              <a:t>Цели участия в выставке:</a:t>
            </a:r>
          </a:p>
          <a:p>
            <a:pPr algn="just">
              <a:spcBef>
                <a:spcPts val="1200"/>
              </a:spcBef>
            </a:pPr>
            <a:endParaRPr lang="ru-RU" dirty="0">
              <a:ea typeface="Times New Roman" panose="02020603050405020304" pitchFamily="18" charset="0"/>
            </a:endParaRPr>
          </a:p>
          <a:p>
            <a:endParaRPr lang="ru-RU" sz="16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1600" dirty="0"/>
              <a:t>ориентировка в ситуации внутри отрасли;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1600" dirty="0"/>
              <a:t>проверка конкурентоспособности товара (услуг);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1600" dirty="0"/>
              <a:t>ознакомление с новыми рынками (открытие рыночных ниш);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1600" dirty="0"/>
              <a:t>получение сведений о возможностях экспорта;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1600" dirty="0"/>
              <a:t>обмен опытом;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1600" dirty="0"/>
              <a:t>знакомство с конкурентами (анализ – какой из конкурентов на какой из выставок представляет свою продукцию);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1600" dirty="0"/>
              <a:t>увеличение сбыта;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1600" dirty="0"/>
              <a:t>оценка приемлемости ассортимента на рынке, включая дизайн товара, качество, жизненный цикл, цены</a:t>
            </a:r>
            <a:endParaRPr lang="ru-RU" sz="1600" dirty="0">
              <a:solidFill>
                <a:schemeClr val="accent1"/>
              </a:solidFill>
            </a:endParaRPr>
          </a:p>
        </p:txBody>
      </p:sp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2183ECD6-106E-C2E0-55E4-9391D0E4DC04}"/>
              </a:ext>
            </a:extLst>
          </p:cNvPr>
          <p:cNvGrpSpPr/>
          <p:nvPr/>
        </p:nvGrpSpPr>
        <p:grpSpPr>
          <a:xfrm rot="13552649">
            <a:off x="3805" y="6093577"/>
            <a:ext cx="891052" cy="890673"/>
            <a:chOff x="6804248" y="4869160"/>
            <a:chExt cx="2014233" cy="2122063"/>
          </a:xfrm>
        </p:grpSpPr>
        <p:sp>
          <p:nvSpPr>
            <p:cNvPr id="5" name="Равнобедренный треугольник 4">
              <a:extLst>
                <a:ext uri="{FF2B5EF4-FFF2-40B4-BE49-F238E27FC236}">
                  <a16:creationId xmlns:a16="http://schemas.microsoft.com/office/drawing/2014/main" id="{DD4A3F46-1442-1C6F-5A55-0AE015011BE0}"/>
                </a:ext>
              </a:extLst>
            </p:cNvPr>
            <p:cNvSpPr/>
            <p:nvPr/>
          </p:nvSpPr>
          <p:spPr>
            <a:xfrm>
              <a:off x="6804248" y="4869160"/>
              <a:ext cx="1711102" cy="2021512"/>
            </a:xfrm>
            <a:prstGeom prst="triangl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Равнобедренный треугольник 8">
              <a:extLst>
                <a:ext uri="{FF2B5EF4-FFF2-40B4-BE49-F238E27FC236}">
                  <a16:creationId xmlns:a16="http://schemas.microsoft.com/office/drawing/2014/main" id="{A9BD32AD-EF55-5D31-1048-C796CCF033A4}"/>
                </a:ext>
              </a:extLst>
            </p:cNvPr>
            <p:cNvSpPr/>
            <p:nvPr/>
          </p:nvSpPr>
          <p:spPr>
            <a:xfrm rot="12600000">
              <a:off x="7597855" y="5362085"/>
              <a:ext cx="1220626" cy="1629138"/>
            </a:xfrm>
            <a:prstGeom prst="triangle">
              <a:avLst/>
            </a:prstGeom>
            <a:solidFill>
              <a:srgbClr val="3A13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4EF96AC6-5C4A-54F4-A5C6-47190238C4C5}"/>
              </a:ext>
            </a:extLst>
          </p:cNvPr>
          <p:cNvCxnSpPr>
            <a:cxnSpLocks/>
          </p:cNvCxnSpPr>
          <p:nvPr/>
        </p:nvCxnSpPr>
        <p:spPr>
          <a:xfrm>
            <a:off x="-20843" y="5279892"/>
            <a:ext cx="1640515" cy="1557907"/>
          </a:xfrm>
          <a:prstGeom prst="line">
            <a:avLst/>
          </a:prstGeom>
          <a:ln>
            <a:solidFill>
              <a:srgbClr val="3A1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9AB24D41-8B5D-2C6F-73D8-BF01C66D603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951714" y="-2012"/>
            <a:ext cx="1016074" cy="100800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14585CFE-7480-83B6-FFCF-5AEB001E93E0}"/>
              </a:ext>
            </a:extLst>
          </p:cNvPr>
          <p:cNvSpPr txBox="1"/>
          <p:nvPr/>
        </p:nvSpPr>
        <p:spPr>
          <a:xfrm>
            <a:off x="215210" y="238876"/>
            <a:ext cx="545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+mj-lt"/>
              </a:rPr>
              <a:t>Агентство маркетингового инжиниринга «</a:t>
            </a:r>
            <a:r>
              <a:rPr lang="en-US" b="1" dirty="0">
                <a:solidFill>
                  <a:srgbClr val="C00000"/>
                </a:solidFill>
                <a:latin typeface="+mj-lt"/>
              </a:rPr>
              <a:t>Henry MR.</a:t>
            </a:r>
            <a:r>
              <a:rPr lang="ru-RU" b="1" dirty="0">
                <a:solidFill>
                  <a:srgbClr val="C00000"/>
                </a:solidFill>
                <a:latin typeface="+mj-lt"/>
              </a:rPr>
              <a:t>»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B121D87-BD5A-DD40-0F11-8C0E9DD1B10D}"/>
              </a:ext>
            </a:extLst>
          </p:cNvPr>
          <p:cNvSpPr txBox="1"/>
          <p:nvPr/>
        </p:nvSpPr>
        <p:spPr>
          <a:xfrm>
            <a:off x="1475656" y="6538913"/>
            <a:ext cx="458216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/>
              <a:t>henrymr.com</a:t>
            </a:r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457748279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06278F-C47D-7EF9-31F2-1F632FA148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Группа 14">
            <a:extLst>
              <a:ext uri="{FF2B5EF4-FFF2-40B4-BE49-F238E27FC236}">
                <a16:creationId xmlns:a16="http://schemas.microsoft.com/office/drawing/2014/main" id="{6A7F2C52-62F8-90B8-FA35-D3B859066A6F}"/>
              </a:ext>
            </a:extLst>
          </p:cNvPr>
          <p:cNvGrpSpPr/>
          <p:nvPr/>
        </p:nvGrpSpPr>
        <p:grpSpPr>
          <a:xfrm rot="13552649">
            <a:off x="3805" y="6093577"/>
            <a:ext cx="891052" cy="890673"/>
            <a:chOff x="6804248" y="4869160"/>
            <a:chExt cx="2014233" cy="2122063"/>
          </a:xfrm>
        </p:grpSpPr>
        <p:sp>
          <p:nvSpPr>
            <p:cNvPr id="6" name="Равнобедренный треугольник 5">
              <a:extLst>
                <a:ext uri="{FF2B5EF4-FFF2-40B4-BE49-F238E27FC236}">
                  <a16:creationId xmlns:a16="http://schemas.microsoft.com/office/drawing/2014/main" id="{58F10D98-CFA3-781B-B81E-57C82DC139EB}"/>
                </a:ext>
              </a:extLst>
            </p:cNvPr>
            <p:cNvSpPr/>
            <p:nvPr/>
          </p:nvSpPr>
          <p:spPr>
            <a:xfrm>
              <a:off x="6804248" y="4869160"/>
              <a:ext cx="1711102" cy="2021512"/>
            </a:xfrm>
            <a:prstGeom prst="triangl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Равнобедренный треугольник 13">
              <a:extLst>
                <a:ext uri="{FF2B5EF4-FFF2-40B4-BE49-F238E27FC236}">
                  <a16:creationId xmlns:a16="http://schemas.microsoft.com/office/drawing/2014/main" id="{1309B8AA-49F5-C4DF-15EE-6E38B838F80C}"/>
                </a:ext>
              </a:extLst>
            </p:cNvPr>
            <p:cNvSpPr/>
            <p:nvPr/>
          </p:nvSpPr>
          <p:spPr>
            <a:xfrm rot="12600000">
              <a:off x="7597855" y="5362085"/>
              <a:ext cx="1220626" cy="1629138"/>
            </a:xfrm>
            <a:prstGeom prst="triangle">
              <a:avLst/>
            </a:prstGeom>
            <a:solidFill>
              <a:srgbClr val="3A13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9E8EF979-DC88-EA03-98AA-125B5EF48576}"/>
              </a:ext>
            </a:extLst>
          </p:cNvPr>
          <p:cNvCxnSpPr>
            <a:cxnSpLocks/>
          </p:cNvCxnSpPr>
          <p:nvPr/>
        </p:nvCxnSpPr>
        <p:spPr>
          <a:xfrm>
            <a:off x="-20843" y="5279892"/>
            <a:ext cx="1640515" cy="1557907"/>
          </a:xfrm>
          <a:prstGeom prst="line">
            <a:avLst/>
          </a:prstGeom>
          <a:ln>
            <a:solidFill>
              <a:srgbClr val="3A1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DE02838-8BF1-7D02-0BFB-2B00F31965D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87108BB-374B-4CFE-A007-1F9C7AB66D7B}" type="slidenum">
              <a:rPr lang="ru-RU" altLang="ru-RU" smtClean="0"/>
              <a:pPr>
                <a:defRPr/>
              </a:pPr>
              <a:t>7</a:t>
            </a:fld>
            <a:endParaRPr lang="ru-RU" altLang="ru-RU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01B72876-BD98-26F0-DB09-7A4793CCCAF7}"/>
              </a:ext>
            </a:extLst>
          </p:cNvPr>
          <p:cNvSpPr txBox="1"/>
          <p:nvPr/>
        </p:nvSpPr>
        <p:spPr>
          <a:xfrm>
            <a:off x="556098" y="955750"/>
            <a:ext cx="7344816" cy="211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ru-RU" dirty="0">
                <a:ea typeface="Times New Roman" panose="02020603050405020304" pitchFamily="18" charset="0"/>
              </a:rPr>
              <a:t>Информирование:</a:t>
            </a:r>
          </a:p>
          <a:p>
            <a:pPr algn="just">
              <a:spcBef>
                <a:spcPts val="1200"/>
              </a:spcBef>
            </a:pPr>
            <a:endParaRPr lang="ru-RU" dirty="0">
              <a:ea typeface="Times New Roman" panose="02020603050405020304" pitchFamily="18" charset="0"/>
            </a:endParaRPr>
          </a:p>
          <a:p>
            <a:endParaRPr lang="ru-RU" sz="16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1600" dirty="0"/>
              <a:t>Использовать возможности организатора выставки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1600" dirty="0"/>
              <a:t>Провести рассылку по собственной базе клиентов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1600" dirty="0"/>
              <a:t>Воспользоваться услугами регионального ЦПЭ </a:t>
            </a:r>
          </a:p>
        </p:txBody>
      </p:sp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A571B644-D4A3-82C7-97CF-A958A2178850}"/>
              </a:ext>
            </a:extLst>
          </p:cNvPr>
          <p:cNvGrpSpPr/>
          <p:nvPr/>
        </p:nvGrpSpPr>
        <p:grpSpPr>
          <a:xfrm rot="13552649">
            <a:off x="3805" y="6093577"/>
            <a:ext cx="891052" cy="890673"/>
            <a:chOff x="6804248" y="4869160"/>
            <a:chExt cx="2014233" cy="2122063"/>
          </a:xfrm>
        </p:grpSpPr>
        <p:sp>
          <p:nvSpPr>
            <p:cNvPr id="5" name="Равнобедренный треугольник 4">
              <a:extLst>
                <a:ext uri="{FF2B5EF4-FFF2-40B4-BE49-F238E27FC236}">
                  <a16:creationId xmlns:a16="http://schemas.microsoft.com/office/drawing/2014/main" id="{B1F034AB-B07D-1F77-A5D5-73AD4B792364}"/>
                </a:ext>
              </a:extLst>
            </p:cNvPr>
            <p:cNvSpPr/>
            <p:nvPr/>
          </p:nvSpPr>
          <p:spPr>
            <a:xfrm>
              <a:off x="6804248" y="4869160"/>
              <a:ext cx="1711102" cy="2021512"/>
            </a:xfrm>
            <a:prstGeom prst="triangl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Равнобедренный треугольник 8">
              <a:extLst>
                <a:ext uri="{FF2B5EF4-FFF2-40B4-BE49-F238E27FC236}">
                  <a16:creationId xmlns:a16="http://schemas.microsoft.com/office/drawing/2014/main" id="{41515C3B-F23A-772D-2EBE-1FB953F69243}"/>
                </a:ext>
              </a:extLst>
            </p:cNvPr>
            <p:cNvSpPr/>
            <p:nvPr/>
          </p:nvSpPr>
          <p:spPr>
            <a:xfrm rot="12600000">
              <a:off x="7597855" y="5362085"/>
              <a:ext cx="1220626" cy="1629138"/>
            </a:xfrm>
            <a:prstGeom prst="triangle">
              <a:avLst/>
            </a:prstGeom>
            <a:solidFill>
              <a:srgbClr val="3A13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0D58F129-DA65-593A-D80F-41790B608AE4}"/>
              </a:ext>
            </a:extLst>
          </p:cNvPr>
          <p:cNvCxnSpPr>
            <a:cxnSpLocks/>
          </p:cNvCxnSpPr>
          <p:nvPr/>
        </p:nvCxnSpPr>
        <p:spPr>
          <a:xfrm>
            <a:off x="-20843" y="5279892"/>
            <a:ext cx="1640515" cy="1557907"/>
          </a:xfrm>
          <a:prstGeom prst="line">
            <a:avLst/>
          </a:prstGeom>
          <a:ln>
            <a:solidFill>
              <a:srgbClr val="3A1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A01B9F23-05B4-9E0D-F08B-4D385F02BA5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951714" y="-2012"/>
            <a:ext cx="1016074" cy="100800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A66E5FB4-9442-877C-B516-ED869474147A}"/>
              </a:ext>
            </a:extLst>
          </p:cNvPr>
          <p:cNvSpPr txBox="1"/>
          <p:nvPr/>
        </p:nvSpPr>
        <p:spPr>
          <a:xfrm>
            <a:off x="215210" y="238876"/>
            <a:ext cx="545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+mj-lt"/>
              </a:rPr>
              <a:t>Агентство маркетингового инжиниринга «</a:t>
            </a:r>
            <a:r>
              <a:rPr lang="en-US" b="1" dirty="0">
                <a:solidFill>
                  <a:srgbClr val="C00000"/>
                </a:solidFill>
                <a:latin typeface="+mj-lt"/>
              </a:rPr>
              <a:t>Henry MR.</a:t>
            </a:r>
            <a:r>
              <a:rPr lang="ru-RU" b="1" dirty="0">
                <a:solidFill>
                  <a:srgbClr val="C00000"/>
                </a:solidFill>
                <a:latin typeface="+mj-lt"/>
              </a:rPr>
              <a:t>»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0779182-CB6E-D5E6-CFDE-B442A0618B5D}"/>
              </a:ext>
            </a:extLst>
          </p:cNvPr>
          <p:cNvSpPr txBox="1"/>
          <p:nvPr/>
        </p:nvSpPr>
        <p:spPr>
          <a:xfrm>
            <a:off x="1475656" y="6538913"/>
            <a:ext cx="458216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/>
              <a:t>henrymr.com</a:t>
            </a:r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2377305217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9CB1A7-4D81-A65B-EE51-5E1E1FA1ED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Группа 14">
            <a:extLst>
              <a:ext uri="{FF2B5EF4-FFF2-40B4-BE49-F238E27FC236}">
                <a16:creationId xmlns:a16="http://schemas.microsoft.com/office/drawing/2014/main" id="{82AB01AC-A52C-5940-A5DB-C76D55B08C96}"/>
              </a:ext>
            </a:extLst>
          </p:cNvPr>
          <p:cNvGrpSpPr/>
          <p:nvPr/>
        </p:nvGrpSpPr>
        <p:grpSpPr>
          <a:xfrm rot="13552649">
            <a:off x="3805" y="6093577"/>
            <a:ext cx="891052" cy="890673"/>
            <a:chOff x="6804248" y="4869160"/>
            <a:chExt cx="2014233" cy="2122063"/>
          </a:xfrm>
        </p:grpSpPr>
        <p:sp>
          <p:nvSpPr>
            <p:cNvPr id="6" name="Равнобедренный треугольник 5">
              <a:extLst>
                <a:ext uri="{FF2B5EF4-FFF2-40B4-BE49-F238E27FC236}">
                  <a16:creationId xmlns:a16="http://schemas.microsoft.com/office/drawing/2014/main" id="{50612205-2441-12E3-1D04-96962F34324A}"/>
                </a:ext>
              </a:extLst>
            </p:cNvPr>
            <p:cNvSpPr/>
            <p:nvPr/>
          </p:nvSpPr>
          <p:spPr>
            <a:xfrm>
              <a:off x="6804248" y="4869160"/>
              <a:ext cx="1711102" cy="2021512"/>
            </a:xfrm>
            <a:prstGeom prst="triangl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Равнобедренный треугольник 13">
              <a:extLst>
                <a:ext uri="{FF2B5EF4-FFF2-40B4-BE49-F238E27FC236}">
                  <a16:creationId xmlns:a16="http://schemas.microsoft.com/office/drawing/2014/main" id="{646CC7C9-5998-6516-3850-7B349B3626A7}"/>
                </a:ext>
              </a:extLst>
            </p:cNvPr>
            <p:cNvSpPr/>
            <p:nvPr/>
          </p:nvSpPr>
          <p:spPr>
            <a:xfrm rot="12600000">
              <a:off x="7597855" y="5362085"/>
              <a:ext cx="1220626" cy="1629138"/>
            </a:xfrm>
            <a:prstGeom prst="triangle">
              <a:avLst/>
            </a:prstGeom>
            <a:solidFill>
              <a:srgbClr val="3A13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D876315F-AAE9-1CFD-54C2-2B2CD9363CDE}"/>
              </a:ext>
            </a:extLst>
          </p:cNvPr>
          <p:cNvCxnSpPr>
            <a:cxnSpLocks/>
          </p:cNvCxnSpPr>
          <p:nvPr/>
        </p:nvCxnSpPr>
        <p:spPr>
          <a:xfrm>
            <a:off x="-20843" y="5279892"/>
            <a:ext cx="1640515" cy="1557907"/>
          </a:xfrm>
          <a:prstGeom prst="line">
            <a:avLst/>
          </a:prstGeom>
          <a:ln>
            <a:solidFill>
              <a:srgbClr val="3A1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6C4632A-00D4-1DF7-838C-040334A90A4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87108BB-374B-4CFE-A007-1F9C7AB66D7B}" type="slidenum">
              <a:rPr lang="ru-RU" altLang="ru-RU" smtClean="0"/>
              <a:pPr>
                <a:defRPr/>
              </a:pPr>
              <a:t>8</a:t>
            </a:fld>
            <a:endParaRPr lang="ru-RU" altLang="ru-RU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799C6D82-ACDD-8F1C-8C3D-63E1D7BEDA6E}"/>
              </a:ext>
            </a:extLst>
          </p:cNvPr>
          <p:cNvSpPr txBox="1"/>
          <p:nvPr/>
        </p:nvSpPr>
        <p:spPr>
          <a:xfrm>
            <a:off x="556098" y="955750"/>
            <a:ext cx="7344816" cy="3716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ru-RU" dirty="0">
                <a:ea typeface="Times New Roman" panose="02020603050405020304" pitchFamily="18" charset="0"/>
              </a:rPr>
              <a:t>Бюджетирование (смета затрат)</a:t>
            </a:r>
            <a:endParaRPr lang="ru-RU" dirty="0">
              <a:effectLst/>
              <a:ea typeface="Times New Roman" panose="02020603050405020304" pitchFamily="18" charset="0"/>
            </a:endParaRPr>
          </a:p>
          <a:p>
            <a:pPr algn="just">
              <a:spcBef>
                <a:spcPts val="1200"/>
              </a:spcBef>
            </a:pPr>
            <a:endParaRPr lang="ru-RU" dirty="0">
              <a:ea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1600" dirty="0"/>
              <a:t>Затраты на аренду и застройку выставочного стенда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1600" dirty="0"/>
              <a:t>Затраты на дополнительное оборудование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1600" dirty="0"/>
              <a:t>Затраты на рекламные носители в рамках выставочных услуг оператора выставки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1600" dirty="0"/>
              <a:t>Затраты на </a:t>
            </a:r>
            <a:r>
              <a:rPr lang="en-US" sz="1600" dirty="0"/>
              <a:t>POSM</a:t>
            </a:r>
            <a:r>
              <a:rPr lang="ru-RU" sz="1600" dirty="0"/>
              <a:t> и типографию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1600" dirty="0"/>
              <a:t>Затраты на кофе-брейк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1600" dirty="0"/>
              <a:t>Затраты на проезд и проживание выставочной команды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ru-RU" sz="1600" dirty="0"/>
          </a:p>
        </p:txBody>
      </p:sp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9FB1E1A3-8040-176C-0DAA-68C0CCD3DF89}"/>
              </a:ext>
            </a:extLst>
          </p:cNvPr>
          <p:cNvGrpSpPr/>
          <p:nvPr/>
        </p:nvGrpSpPr>
        <p:grpSpPr>
          <a:xfrm rot="13552649">
            <a:off x="3805" y="6093577"/>
            <a:ext cx="891052" cy="890673"/>
            <a:chOff x="6804248" y="4869160"/>
            <a:chExt cx="2014233" cy="2122063"/>
          </a:xfrm>
        </p:grpSpPr>
        <p:sp>
          <p:nvSpPr>
            <p:cNvPr id="5" name="Равнобедренный треугольник 4">
              <a:extLst>
                <a:ext uri="{FF2B5EF4-FFF2-40B4-BE49-F238E27FC236}">
                  <a16:creationId xmlns:a16="http://schemas.microsoft.com/office/drawing/2014/main" id="{525961E1-C5AD-5642-8C55-D97AE643F1BF}"/>
                </a:ext>
              </a:extLst>
            </p:cNvPr>
            <p:cNvSpPr/>
            <p:nvPr/>
          </p:nvSpPr>
          <p:spPr>
            <a:xfrm>
              <a:off x="6804248" y="4869160"/>
              <a:ext cx="1711102" cy="2021512"/>
            </a:xfrm>
            <a:prstGeom prst="triangl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Равнобедренный треугольник 8">
              <a:extLst>
                <a:ext uri="{FF2B5EF4-FFF2-40B4-BE49-F238E27FC236}">
                  <a16:creationId xmlns:a16="http://schemas.microsoft.com/office/drawing/2014/main" id="{885081AA-95C6-8875-6A46-43459B61A4B1}"/>
                </a:ext>
              </a:extLst>
            </p:cNvPr>
            <p:cNvSpPr/>
            <p:nvPr/>
          </p:nvSpPr>
          <p:spPr>
            <a:xfrm rot="12600000">
              <a:off x="7597855" y="5362085"/>
              <a:ext cx="1220626" cy="1629138"/>
            </a:xfrm>
            <a:prstGeom prst="triangle">
              <a:avLst/>
            </a:prstGeom>
            <a:solidFill>
              <a:srgbClr val="3A13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84273EBC-A90B-DC12-A325-5EC70C703A77}"/>
              </a:ext>
            </a:extLst>
          </p:cNvPr>
          <p:cNvCxnSpPr>
            <a:cxnSpLocks/>
          </p:cNvCxnSpPr>
          <p:nvPr/>
        </p:nvCxnSpPr>
        <p:spPr>
          <a:xfrm>
            <a:off x="-20843" y="5279892"/>
            <a:ext cx="1640515" cy="1557907"/>
          </a:xfrm>
          <a:prstGeom prst="line">
            <a:avLst/>
          </a:prstGeom>
          <a:ln>
            <a:solidFill>
              <a:srgbClr val="3A1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1DC9AB7C-57FA-D640-39DB-5DAE5C2029F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951714" y="-2012"/>
            <a:ext cx="1016074" cy="100800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0E3E96F8-2FFA-AB0C-88F5-DA7D40674DF7}"/>
              </a:ext>
            </a:extLst>
          </p:cNvPr>
          <p:cNvSpPr txBox="1"/>
          <p:nvPr/>
        </p:nvSpPr>
        <p:spPr>
          <a:xfrm>
            <a:off x="215210" y="238876"/>
            <a:ext cx="545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+mj-lt"/>
              </a:rPr>
              <a:t>Агентство маркетингового инжиниринга «</a:t>
            </a:r>
            <a:r>
              <a:rPr lang="en-US" b="1" dirty="0">
                <a:solidFill>
                  <a:srgbClr val="C00000"/>
                </a:solidFill>
                <a:latin typeface="+mj-lt"/>
              </a:rPr>
              <a:t>Henry MR.</a:t>
            </a:r>
            <a:r>
              <a:rPr lang="ru-RU" b="1" dirty="0">
                <a:solidFill>
                  <a:srgbClr val="C00000"/>
                </a:solidFill>
                <a:latin typeface="+mj-lt"/>
              </a:rPr>
              <a:t>»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9678050-10AC-1556-0117-4510A8F20214}"/>
              </a:ext>
            </a:extLst>
          </p:cNvPr>
          <p:cNvSpPr txBox="1"/>
          <p:nvPr/>
        </p:nvSpPr>
        <p:spPr>
          <a:xfrm>
            <a:off x="1475656" y="6538913"/>
            <a:ext cx="458216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/>
              <a:t>henrymr.com</a:t>
            </a:r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1997602536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B5E0F9-F911-4EDB-4936-F1EF0B0C1B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Группа 14">
            <a:extLst>
              <a:ext uri="{FF2B5EF4-FFF2-40B4-BE49-F238E27FC236}">
                <a16:creationId xmlns:a16="http://schemas.microsoft.com/office/drawing/2014/main" id="{6B09989D-7AD7-1027-1BB0-1595DFD5680A}"/>
              </a:ext>
            </a:extLst>
          </p:cNvPr>
          <p:cNvGrpSpPr/>
          <p:nvPr/>
        </p:nvGrpSpPr>
        <p:grpSpPr>
          <a:xfrm rot="13552649">
            <a:off x="3805" y="6093577"/>
            <a:ext cx="891052" cy="890673"/>
            <a:chOff x="6804248" y="4869160"/>
            <a:chExt cx="2014233" cy="2122063"/>
          </a:xfrm>
        </p:grpSpPr>
        <p:sp>
          <p:nvSpPr>
            <p:cNvPr id="6" name="Равнобедренный треугольник 5">
              <a:extLst>
                <a:ext uri="{FF2B5EF4-FFF2-40B4-BE49-F238E27FC236}">
                  <a16:creationId xmlns:a16="http://schemas.microsoft.com/office/drawing/2014/main" id="{3FAFDE3C-8046-8BFA-0674-2DBC25C540C8}"/>
                </a:ext>
              </a:extLst>
            </p:cNvPr>
            <p:cNvSpPr/>
            <p:nvPr/>
          </p:nvSpPr>
          <p:spPr>
            <a:xfrm>
              <a:off x="6804248" y="4869160"/>
              <a:ext cx="1711102" cy="2021512"/>
            </a:xfrm>
            <a:prstGeom prst="triangl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Равнобедренный треугольник 13">
              <a:extLst>
                <a:ext uri="{FF2B5EF4-FFF2-40B4-BE49-F238E27FC236}">
                  <a16:creationId xmlns:a16="http://schemas.microsoft.com/office/drawing/2014/main" id="{BE3AEC9A-182A-E5EE-6991-F4C5BD897921}"/>
                </a:ext>
              </a:extLst>
            </p:cNvPr>
            <p:cNvSpPr/>
            <p:nvPr/>
          </p:nvSpPr>
          <p:spPr>
            <a:xfrm rot="12600000">
              <a:off x="7597855" y="5362085"/>
              <a:ext cx="1220626" cy="1629138"/>
            </a:xfrm>
            <a:prstGeom prst="triangle">
              <a:avLst/>
            </a:prstGeom>
            <a:solidFill>
              <a:srgbClr val="3A13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DA63AAED-7981-FADE-AE17-27434025F692}"/>
              </a:ext>
            </a:extLst>
          </p:cNvPr>
          <p:cNvCxnSpPr>
            <a:cxnSpLocks/>
          </p:cNvCxnSpPr>
          <p:nvPr/>
        </p:nvCxnSpPr>
        <p:spPr>
          <a:xfrm>
            <a:off x="-20843" y="5279892"/>
            <a:ext cx="1640515" cy="1557907"/>
          </a:xfrm>
          <a:prstGeom prst="line">
            <a:avLst/>
          </a:prstGeom>
          <a:ln>
            <a:solidFill>
              <a:srgbClr val="3A1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4B0A4D5-7F6E-AE24-4F38-13FDE7773BA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87108BB-374B-4CFE-A007-1F9C7AB66D7B}" type="slidenum">
              <a:rPr lang="ru-RU" altLang="ru-RU" smtClean="0"/>
              <a:pPr>
                <a:defRPr/>
              </a:pPr>
              <a:t>9</a:t>
            </a:fld>
            <a:endParaRPr lang="ru-RU" altLang="ru-RU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17D908C8-A968-6D69-55B9-490678C584CC}"/>
              </a:ext>
            </a:extLst>
          </p:cNvPr>
          <p:cNvSpPr txBox="1"/>
          <p:nvPr/>
        </p:nvSpPr>
        <p:spPr>
          <a:xfrm>
            <a:off x="556098" y="955750"/>
            <a:ext cx="7344816" cy="2608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ru-RU" dirty="0">
                <a:ea typeface="Times New Roman" panose="02020603050405020304" pitchFamily="18" charset="0"/>
              </a:rPr>
              <a:t>Подготовка выставочной площади</a:t>
            </a:r>
          </a:p>
          <a:p>
            <a:pPr algn="just">
              <a:spcBef>
                <a:spcPts val="1200"/>
              </a:spcBef>
            </a:pPr>
            <a:endParaRPr lang="ru-RU" dirty="0">
              <a:ea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1600" dirty="0"/>
              <a:t>Проработать дизайн стенда и его наполнение в зависимости от решаемой задачи!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ru-RU" sz="1600" dirty="0"/>
              <a:t>Обеспечить стенд необходимой мебелью и средствами </a:t>
            </a:r>
            <a:endParaRPr lang="en-US" sz="1600" dirty="0"/>
          </a:p>
          <a:p>
            <a:pPr>
              <a:lnSpc>
                <a:spcPct val="150000"/>
              </a:lnSpc>
            </a:pPr>
            <a:endParaRPr lang="ru-RU" sz="16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ru-RU" sz="1600" dirty="0"/>
          </a:p>
        </p:txBody>
      </p:sp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59568479-78F0-80BD-06E9-44DD1DA15898}"/>
              </a:ext>
            </a:extLst>
          </p:cNvPr>
          <p:cNvGrpSpPr/>
          <p:nvPr/>
        </p:nvGrpSpPr>
        <p:grpSpPr>
          <a:xfrm rot="13552649">
            <a:off x="3805" y="6093577"/>
            <a:ext cx="891052" cy="890673"/>
            <a:chOff x="6804248" y="4869160"/>
            <a:chExt cx="2014233" cy="2122063"/>
          </a:xfrm>
        </p:grpSpPr>
        <p:sp>
          <p:nvSpPr>
            <p:cNvPr id="5" name="Равнобедренный треугольник 4">
              <a:extLst>
                <a:ext uri="{FF2B5EF4-FFF2-40B4-BE49-F238E27FC236}">
                  <a16:creationId xmlns:a16="http://schemas.microsoft.com/office/drawing/2014/main" id="{D41A0FBB-4EF2-7558-BAA1-3E2BB14E6189}"/>
                </a:ext>
              </a:extLst>
            </p:cNvPr>
            <p:cNvSpPr/>
            <p:nvPr/>
          </p:nvSpPr>
          <p:spPr>
            <a:xfrm>
              <a:off x="6804248" y="4869160"/>
              <a:ext cx="1711102" cy="2021512"/>
            </a:xfrm>
            <a:prstGeom prst="triangl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Равнобедренный треугольник 8">
              <a:extLst>
                <a:ext uri="{FF2B5EF4-FFF2-40B4-BE49-F238E27FC236}">
                  <a16:creationId xmlns:a16="http://schemas.microsoft.com/office/drawing/2014/main" id="{37FE6812-375D-032D-9919-F1B62C9E700F}"/>
                </a:ext>
              </a:extLst>
            </p:cNvPr>
            <p:cNvSpPr/>
            <p:nvPr/>
          </p:nvSpPr>
          <p:spPr>
            <a:xfrm rot="12600000">
              <a:off x="7597855" y="5362085"/>
              <a:ext cx="1220626" cy="1629138"/>
            </a:xfrm>
            <a:prstGeom prst="triangle">
              <a:avLst/>
            </a:prstGeom>
            <a:solidFill>
              <a:srgbClr val="3A13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022F7F15-557D-69AE-9C9B-75CBC551DBF6}"/>
              </a:ext>
            </a:extLst>
          </p:cNvPr>
          <p:cNvCxnSpPr>
            <a:cxnSpLocks/>
          </p:cNvCxnSpPr>
          <p:nvPr/>
        </p:nvCxnSpPr>
        <p:spPr>
          <a:xfrm>
            <a:off x="-20843" y="5279892"/>
            <a:ext cx="1640515" cy="1557907"/>
          </a:xfrm>
          <a:prstGeom prst="line">
            <a:avLst/>
          </a:prstGeom>
          <a:ln>
            <a:solidFill>
              <a:srgbClr val="3A1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9236B0CD-E816-E75B-7D39-5328E429F2C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951714" y="-2012"/>
            <a:ext cx="1016074" cy="100800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15E47DDB-4A74-2B5C-F263-7F683EEBB8DF}"/>
              </a:ext>
            </a:extLst>
          </p:cNvPr>
          <p:cNvSpPr txBox="1"/>
          <p:nvPr/>
        </p:nvSpPr>
        <p:spPr>
          <a:xfrm>
            <a:off x="215210" y="238876"/>
            <a:ext cx="545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+mj-lt"/>
              </a:rPr>
              <a:t>Агентство маркетингового инжиниринга «</a:t>
            </a:r>
            <a:r>
              <a:rPr lang="en-US" b="1" dirty="0">
                <a:solidFill>
                  <a:srgbClr val="C00000"/>
                </a:solidFill>
                <a:latin typeface="+mj-lt"/>
              </a:rPr>
              <a:t>Henry MR.</a:t>
            </a:r>
            <a:r>
              <a:rPr lang="ru-RU" b="1" dirty="0">
                <a:solidFill>
                  <a:srgbClr val="C00000"/>
                </a:solidFill>
                <a:latin typeface="+mj-lt"/>
              </a:rPr>
              <a:t>»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DE2F1ED-94C3-9292-F817-57DA801FE8B3}"/>
              </a:ext>
            </a:extLst>
          </p:cNvPr>
          <p:cNvSpPr txBox="1"/>
          <p:nvPr/>
        </p:nvSpPr>
        <p:spPr>
          <a:xfrm>
            <a:off x="1475656" y="6538913"/>
            <a:ext cx="458216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/>
              <a:t>henrymr.com</a:t>
            </a:r>
            <a:endParaRPr lang="ru-RU" sz="10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35F53BA-DC78-4D01-8D0B-2F0FF2FE22DB}"/>
              </a:ext>
            </a:extLst>
          </p:cNvPr>
          <p:cNvSpPr txBox="1"/>
          <p:nvPr/>
        </p:nvSpPr>
        <p:spPr>
          <a:xfrm>
            <a:off x="222914" y="4237486"/>
            <a:ext cx="868231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u="sng" dirty="0"/>
              <a:t>Дизайн стенда – это помощник в презентации ваших товаров/услуг, а не просто красивый фон</a:t>
            </a:r>
          </a:p>
        </p:txBody>
      </p:sp>
    </p:spTree>
    <p:extLst>
      <p:ext uri="{BB962C8B-B14F-4D97-AF65-F5344CB8AC3E}">
        <p14:creationId xmlns:p14="http://schemas.microsoft.com/office/powerpoint/2010/main" val="3302896354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5376</TotalTime>
  <Words>608</Words>
  <Application>Microsoft Office PowerPoint</Application>
  <PresentationFormat>Экран (4:3)</PresentationFormat>
  <Paragraphs>128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Roboto Medium</vt:lpstr>
      <vt:lpstr>Times New Roman</vt:lpstr>
      <vt:lpstr>Wingdings</vt:lpstr>
      <vt:lpstr>Тема Office</vt:lpstr>
      <vt:lpstr>Общество с ограниченной ответственностью «ГЕНРИ»  Аккредитованный партнер РЭЦ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Индивидуальный проект  по моделированию и  исследованию локального процесса</dc:title>
  <dc:creator>toma</dc:creator>
  <cp:lastModifiedBy>a2338</cp:lastModifiedBy>
  <cp:revision>564</cp:revision>
  <dcterms:created xsi:type="dcterms:W3CDTF">2013-10-01T13:25:21Z</dcterms:created>
  <dcterms:modified xsi:type="dcterms:W3CDTF">2025-03-12T10:37:12Z</dcterms:modified>
</cp:coreProperties>
</file>